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93" r:id="rId12"/>
    <p:sldId id="265" r:id="rId13"/>
    <p:sldId id="267" r:id="rId14"/>
    <p:sldId id="270" r:id="rId15"/>
    <p:sldId id="268" r:id="rId16"/>
    <p:sldId id="269" r:id="rId17"/>
    <p:sldId id="271" r:id="rId18"/>
    <p:sldId id="273" r:id="rId19"/>
    <p:sldId id="272" r:id="rId20"/>
    <p:sldId id="274" r:id="rId21"/>
    <p:sldId id="275" r:id="rId22"/>
    <p:sldId id="292"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4" r:id="rId37"/>
    <p:sldId id="291" r:id="rId38"/>
    <p:sldId id="290"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C39FD8-47FF-4B96-98A2-D35C6483BA9D}"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667C6EB-869F-4F08-A6BE-FFF5C3808A8B}"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39FD8-47FF-4B96-98A2-D35C6483BA9D}"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C39FD8-47FF-4B96-98A2-D35C6483BA9D}"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39FD8-47FF-4B96-98A2-D35C6483BA9D}"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FC39FD8-47FF-4B96-98A2-D35C6483BA9D}" type="datetimeFigureOut">
              <a:rPr lang="en-US" smtClean="0"/>
              <a:t>10/5/2015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67C6EB-869F-4F08-A6BE-FFF5C3808A8B}"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39FD8-47FF-4B96-98A2-D35C6483BA9D}"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39FD8-47FF-4B96-98A2-D35C6483BA9D}" type="datetimeFigureOut">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39FD8-47FF-4B96-98A2-D35C6483BA9D}" type="datetimeFigureOut">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FC39FD8-47FF-4B96-98A2-D35C6483BA9D}" type="datetimeFigureOut">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67C6EB-869F-4F08-A6BE-FFF5C3808A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39FD8-47FF-4B96-98A2-D35C6483BA9D}"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67C6EB-869F-4F08-A6BE-FFF5C3808A8B}"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FC39FD8-47FF-4B96-98A2-D35C6483BA9D}" type="datetimeFigureOut">
              <a:rPr lang="en-US" smtClean="0"/>
              <a:t>10/5/2015</a:t>
            </a:fld>
            <a:endParaRPr lang="en-US"/>
          </a:p>
        </p:txBody>
      </p:sp>
      <p:sp>
        <p:nvSpPr>
          <p:cNvPr id="7" name="Slide Number Placeholder 6"/>
          <p:cNvSpPr>
            <a:spLocks noGrp="1"/>
          </p:cNvSpPr>
          <p:nvPr>
            <p:ph type="sldNum" sz="quarter" idx="12"/>
          </p:nvPr>
        </p:nvSpPr>
        <p:spPr/>
        <p:txBody>
          <a:bodyPr/>
          <a:lstStyle/>
          <a:p>
            <a:fld id="{0667C6EB-869F-4F08-A6BE-FFF5C3808A8B}"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FC39FD8-47FF-4B96-98A2-D35C6483BA9D}" type="datetimeFigureOut">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667C6EB-869F-4F08-A6BE-FFF5C3808A8B}"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600" dirty="0" smtClean="0"/>
              <a:t>2015-2016</a:t>
            </a:r>
            <a:endParaRPr lang="en-US" sz="3600" dirty="0"/>
          </a:p>
        </p:txBody>
      </p:sp>
      <p:sp>
        <p:nvSpPr>
          <p:cNvPr id="2" name="Title 1"/>
          <p:cNvSpPr>
            <a:spLocks noGrp="1"/>
          </p:cNvSpPr>
          <p:nvPr>
            <p:ph type="ctrTitle"/>
          </p:nvPr>
        </p:nvSpPr>
        <p:spPr/>
        <p:txBody>
          <a:bodyPr/>
          <a:lstStyle/>
          <a:p>
            <a:r>
              <a:rPr lang="en-US" sz="4800" b="1" dirty="0" smtClean="0"/>
              <a:t>ICCA Rules Review</a:t>
            </a:r>
            <a:endParaRPr lang="en-US" sz="4800" b="1" dirty="0"/>
          </a:p>
        </p:txBody>
      </p:sp>
    </p:spTree>
    <p:extLst>
      <p:ext uri="{BB962C8B-B14F-4D97-AF65-F5344CB8AC3E}">
        <p14:creationId xmlns:p14="http://schemas.microsoft.com/office/powerpoint/2010/main" val="339421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2-5-4   Inversions </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endParaRPr lang="en-US" altLang="en-US" dirty="0"/>
          </a:p>
          <a:p>
            <a:pPr marL="0" indent="0">
              <a:buNone/>
            </a:pPr>
            <a:r>
              <a:rPr lang="en-US" b="1" dirty="0">
                <a:solidFill>
                  <a:schemeClr val="tx1"/>
                </a:solidFill>
              </a:rPr>
              <a:t>ART. 4  . . . </a:t>
            </a:r>
            <a:r>
              <a:rPr lang="en-US" dirty="0">
                <a:solidFill>
                  <a:schemeClr val="tx1"/>
                </a:solidFill>
              </a:rPr>
              <a:t>Braced flips or rolls in a pyramid are allowed provided all the following conditions are met:</a:t>
            </a:r>
          </a:p>
          <a:p>
            <a:pPr marL="457200" lvl="1" indent="0">
              <a:buNone/>
            </a:pPr>
            <a:r>
              <a:rPr lang="en-US" sz="1400" dirty="0">
                <a:solidFill>
                  <a:schemeClr val="tx1"/>
                </a:solidFill>
              </a:rPr>
              <a:t>a. The top person begins in a multi-base loading position, stunt, cradle, or on the performing surface.</a:t>
            </a:r>
          </a:p>
          <a:p>
            <a:pPr marL="457200" lvl="1" indent="0">
              <a:buNone/>
            </a:pPr>
            <a:r>
              <a:rPr lang="en-US" sz="1400" b="1" u="sng" dirty="0">
                <a:solidFill>
                  <a:schemeClr val="tx1"/>
                </a:solidFill>
              </a:rPr>
              <a:t>b. The top person does not begin in an extended inverted position</a:t>
            </a:r>
            <a:r>
              <a:rPr lang="en-US" sz="1400" b="1" dirty="0">
                <a:solidFill>
                  <a:schemeClr val="tx1"/>
                </a:solidFill>
              </a:rPr>
              <a:t>.</a:t>
            </a:r>
          </a:p>
          <a:p>
            <a:pPr marL="457200" lvl="1" indent="0">
              <a:buNone/>
            </a:pPr>
            <a:r>
              <a:rPr lang="en-US" sz="1400" dirty="0">
                <a:solidFill>
                  <a:schemeClr val="tx1"/>
                </a:solidFill>
              </a:rPr>
              <a:t>c. The top person maintains continuous hand-to-hand/arm contact with a bracer on each side. The bracers are in </a:t>
            </a:r>
            <a:r>
              <a:rPr lang="en-US" sz="1400" b="1" u="sng" dirty="0">
                <a:solidFill>
                  <a:schemeClr val="tx1"/>
                </a:solidFill>
              </a:rPr>
              <a:t>multi-base</a:t>
            </a:r>
            <a:r>
              <a:rPr lang="en-US" sz="1400" dirty="0">
                <a:solidFill>
                  <a:schemeClr val="tx1"/>
                </a:solidFill>
              </a:rPr>
              <a:t> preps with a spotter. The top person is between or in front of the bracers.</a:t>
            </a:r>
          </a:p>
          <a:p>
            <a:pPr marL="457200" lvl="1" indent="0">
              <a:buNone/>
            </a:pPr>
            <a:r>
              <a:rPr lang="en-US" sz="1400" dirty="0">
                <a:solidFill>
                  <a:schemeClr val="tx1"/>
                </a:solidFill>
              </a:rPr>
              <a:t>d. At least three catchers (one base and two spotters or two bases and one spotter) who were the original bases/spotters catch the top person in a loading position, stunt or cradle, or assist the top person to the performing surface. If the flip ends in a cradle, the bracers may release the top person once she/he begins to descend and is no longer inverted.</a:t>
            </a:r>
          </a:p>
          <a:p>
            <a:pPr marL="457200" lvl="1" indent="0">
              <a:buNone/>
            </a:pPr>
            <a:r>
              <a:rPr lang="en-US" sz="1400" dirty="0">
                <a:solidFill>
                  <a:schemeClr val="tx1"/>
                </a:solidFill>
              </a:rPr>
              <a:t>e. The top person ends in a non-inverted position.</a:t>
            </a:r>
          </a:p>
          <a:p>
            <a:pPr marL="457200" lvl="1" indent="0">
              <a:buNone/>
            </a:pPr>
            <a:r>
              <a:rPr lang="en-US" sz="1400" dirty="0">
                <a:solidFill>
                  <a:schemeClr val="tx1"/>
                </a:solidFill>
              </a:rPr>
              <a:t>f. The top person does not perform more than one and one quarter (1¼) flipping rotations </a:t>
            </a:r>
            <a:r>
              <a:rPr lang="en-US" sz="1400" b="1" u="sng" dirty="0">
                <a:solidFill>
                  <a:schemeClr val="tx1"/>
                </a:solidFill>
              </a:rPr>
              <a:t>and no more than one half (½) twist</a:t>
            </a:r>
            <a:r>
              <a:rPr lang="en-US" sz="1400" dirty="0">
                <a:solidFill>
                  <a:schemeClr val="tx1"/>
                </a:solidFill>
              </a:rPr>
              <a:t>.</a:t>
            </a:r>
          </a:p>
          <a:p>
            <a:pPr marL="457200" lvl="1" indent="0">
              <a:buNone/>
            </a:pPr>
            <a:r>
              <a:rPr lang="en-US" sz="1400" dirty="0">
                <a:solidFill>
                  <a:schemeClr val="tx1"/>
                </a:solidFill>
              </a:rPr>
              <a:t>g. The bases/catchers remain stationary except as necessary for safety adjustments.</a:t>
            </a:r>
          </a:p>
          <a:p>
            <a:endParaRPr lang="en-US" altLang="en-US" dirty="0"/>
          </a:p>
          <a:p>
            <a:endParaRPr lang="en-US" dirty="0"/>
          </a:p>
        </p:txBody>
      </p:sp>
    </p:spTree>
    <p:extLst>
      <p:ext uri="{BB962C8B-B14F-4D97-AF65-F5344CB8AC3E}">
        <p14:creationId xmlns:p14="http://schemas.microsoft.com/office/powerpoint/2010/main" val="2973758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6400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3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611563"/>
          </a:xfrm>
        </p:spPr>
        <p:txBody>
          <a:bodyPr/>
          <a:lstStyle/>
          <a:p>
            <a:endParaRPr lang="en-US" dirty="0"/>
          </a:p>
          <a:p>
            <a:pPr lvl="0">
              <a:buClr>
                <a:srgbClr val="AD0101"/>
              </a:buClr>
            </a:pPr>
            <a:endParaRPr lang="en-US" dirty="0">
              <a:solidFill>
                <a:srgbClr val="303030"/>
              </a:solidFill>
            </a:endParaRPr>
          </a:p>
          <a:p>
            <a:endParaRPr lang="en-US" dirty="0"/>
          </a:p>
        </p:txBody>
      </p:sp>
      <p:sp>
        <p:nvSpPr>
          <p:cNvPr id="5" name="Rectangle 4"/>
          <p:cNvSpPr/>
          <p:nvPr/>
        </p:nvSpPr>
        <p:spPr>
          <a:xfrm>
            <a:off x="152400" y="381000"/>
            <a:ext cx="8915400" cy="5724644"/>
          </a:xfrm>
          <a:prstGeom prst="rect">
            <a:avLst/>
          </a:prstGeom>
        </p:spPr>
        <p:txBody>
          <a:bodyPr wrap="square">
            <a:spAutoFit/>
          </a:bodyPr>
          <a:lstStyle/>
          <a:p>
            <a:r>
              <a:rPr lang="en-US" sz="2400" b="1" dirty="0">
                <a:solidFill>
                  <a:srgbClr val="FF0000"/>
                </a:solidFill>
              </a:rPr>
              <a:t>ART. 5…</a:t>
            </a:r>
            <a:r>
              <a:rPr lang="en-US" sz="2400" b="1" u="sng" dirty="0">
                <a:solidFill>
                  <a:srgbClr val="FF0000"/>
                </a:solidFill>
              </a:rPr>
              <a:t>In all other inversions</a:t>
            </a:r>
            <a:r>
              <a:rPr lang="en-US" sz="2400" b="1" u="sng" dirty="0" smtClean="0">
                <a:solidFill>
                  <a:srgbClr val="FF0000"/>
                </a:solidFill>
              </a:rPr>
              <a:t>:</a:t>
            </a:r>
          </a:p>
          <a:p>
            <a:endParaRPr lang="en-US" sz="2400" b="1" u="sng" dirty="0"/>
          </a:p>
          <a:p>
            <a:pPr marL="685800" lvl="1" indent="-228600">
              <a:buAutoNum type="alphaLcPeriod"/>
            </a:pPr>
            <a:r>
              <a:rPr lang="en-US" sz="1200" dirty="0" smtClean="0"/>
              <a:t>An </a:t>
            </a:r>
            <a:r>
              <a:rPr lang="en-US" sz="1200" dirty="0"/>
              <a:t>inverted top person is allowed to pass through an extended position, but must not pause or stop while </a:t>
            </a:r>
            <a:r>
              <a:rPr lang="en-US" sz="1200" dirty="0" smtClean="0"/>
              <a:t>extended</a:t>
            </a:r>
          </a:p>
          <a:p>
            <a:pPr lvl="1"/>
            <a:endParaRPr lang="en-US" sz="1200" dirty="0"/>
          </a:p>
          <a:p>
            <a:pPr lvl="1"/>
            <a:r>
              <a:rPr lang="en-US" sz="1200" b="1" u="sng" dirty="0"/>
              <a:t>b. In inversions where the base of support begins and remains below prep level:</a:t>
            </a:r>
            <a:endParaRPr lang="en-US" sz="1200" b="1" dirty="0"/>
          </a:p>
          <a:p>
            <a:pPr lvl="2"/>
            <a:r>
              <a:rPr lang="en-US" sz="1200" dirty="0"/>
              <a:t>1. At least one base or spotter must be in a position to protect the head/neck of the top person.</a:t>
            </a:r>
          </a:p>
          <a:p>
            <a:pPr lvl="2"/>
            <a:r>
              <a:rPr lang="en-US" sz="1200" dirty="0"/>
              <a:t>2. The base or spotter must maintain contact with the top person’s upper body (waist and above, which may include arms/hands) until the top person is no longer inverted or his/her hands are on the performing surface. The contact must be sufficient to stabilize/control the top person’s position.</a:t>
            </a:r>
          </a:p>
          <a:p>
            <a:pPr lvl="1"/>
            <a:r>
              <a:rPr lang="en-US" sz="1200" b="1" dirty="0"/>
              <a:t>EXCEPTION:</a:t>
            </a:r>
            <a:r>
              <a:rPr lang="en-US" sz="1200" dirty="0"/>
              <a:t> A top person in an inverted position on the performing surface may be released to a loading position below shoulder height</a:t>
            </a:r>
            <a:r>
              <a:rPr lang="en-US" sz="1200" dirty="0" smtClean="0"/>
              <a:t>.</a:t>
            </a:r>
          </a:p>
          <a:p>
            <a:pPr lvl="1"/>
            <a:endParaRPr lang="en-US" sz="1200" dirty="0"/>
          </a:p>
          <a:p>
            <a:pPr lvl="1"/>
            <a:r>
              <a:rPr lang="en-US" sz="1200" b="1" u="sng" dirty="0"/>
              <a:t>c. In inversions where the base of support begins at or passes through prep level:</a:t>
            </a:r>
            <a:endParaRPr lang="en-US" sz="1200" b="1" dirty="0"/>
          </a:p>
          <a:p>
            <a:pPr lvl="2"/>
            <a:r>
              <a:rPr lang="en-US" sz="1200" dirty="0"/>
              <a:t>1. At least two people on the performing surface must be in a position to protect the head/neck of the top person.</a:t>
            </a:r>
          </a:p>
          <a:p>
            <a:pPr lvl="2"/>
            <a:r>
              <a:rPr lang="en-US" sz="1200" dirty="0"/>
              <a:t>2. The bases/spotters must maintain contact with the top person’s upper body (waist and above, which may include arms/hands) until the top person is no longer inverted or his/her hands are on the performing surface. The contact must be sufficient to stabilize/control the top person’s position.</a:t>
            </a:r>
          </a:p>
          <a:p>
            <a:pPr lvl="2"/>
            <a:r>
              <a:rPr lang="en-US" sz="1200" b="1" dirty="0"/>
              <a:t>EXCEPTION: </a:t>
            </a:r>
            <a:r>
              <a:rPr lang="en-US" sz="1200" dirty="0"/>
              <a:t>In a </a:t>
            </a:r>
            <a:r>
              <a:rPr lang="en-US" sz="1200" dirty="0" err="1"/>
              <a:t>foldover</a:t>
            </a:r>
            <a:r>
              <a:rPr lang="en-US" sz="1200" dirty="0"/>
              <a:t> stunt, the top person may initiate the inversion without upper body contact</a:t>
            </a:r>
            <a:r>
              <a:rPr lang="en-US" sz="1200" dirty="0" smtClean="0"/>
              <a:t>.</a:t>
            </a:r>
            <a:endParaRPr lang="en-US" sz="1200" dirty="0"/>
          </a:p>
          <a:p>
            <a:pPr lvl="2"/>
            <a:r>
              <a:rPr lang="en-US" sz="1200" dirty="0"/>
              <a:t> 3. The top person must not go directly to an inverted position on the performing surface from prep level or higher</a:t>
            </a:r>
            <a:r>
              <a:rPr lang="en-US" sz="1200" dirty="0" smtClean="0"/>
              <a:t>.</a:t>
            </a:r>
          </a:p>
          <a:p>
            <a:pPr lvl="2"/>
            <a:endParaRPr lang="en-US" sz="1200" dirty="0"/>
          </a:p>
          <a:p>
            <a:pPr lvl="1"/>
            <a:r>
              <a:rPr lang="en-US" sz="1200" b="1" dirty="0"/>
              <a:t> </a:t>
            </a:r>
            <a:r>
              <a:rPr lang="en-US" sz="1200" dirty="0"/>
              <a:t>d. Dismounts from inverted stunts to a cradle or an upright position on the performing surface are allowed provided the top person begins in a static or “pump and go” position (i.e., handstand) and does not perform any skill (e.g., toe touches, twists, etc.). Dismounts to the performing surface from shoulder height or above must follow Rule 2-9-2.</a:t>
            </a:r>
          </a:p>
          <a:p>
            <a:endParaRPr lang="en-US" altLang="en-US" dirty="0"/>
          </a:p>
        </p:txBody>
      </p:sp>
    </p:spTree>
    <p:extLst>
      <p:ext uri="{BB962C8B-B14F-4D97-AF65-F5344CB8AC3E}">
        <p14:creationId xmlns:p14="http://schemas.microsoft.com/office/powerpoint/2010/main" val="110987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BOOK CORRECTION</a:t>
            </a:r>
            <a:endParaRPr lang="en-US" b="1" dirty="0">
              <a:solidFill>
                <a:srgbClr val="FF000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95600"/>
            <a:ext cx="40909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2877638"/>
            <a:ext cx="4653762" cy="369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533400" y="1600200"/>
            <a:ext cx="8153400" cy="4800600"/>
          </a:xfrm>
        </p:spPr>
        <p:txBody>
          <a:bodyPr/>
          <a:lstStyle/>
          <a:p>
            <a:r>
              <a:rPr lang="en-US" dirty="0" smtClean="0"/>
              <a:t>Page 49 explanation on </a:t>
            </a:r>
            <a:r>
              <a:rPr lang="en-US" b="1" dirty="0" smtClean="0"/>
              <a:t>exception to rule 2-5-5a</a:t>
            </a:r>
            <a:r>
              <a:rPr lang="en-US" dirty="0" smtClean="0"/>
              <a:t> belongs with the picture on </a:t>
            </a:r>
            <a:r>
              <a:rPr lang="en-US" b="1" dirty="0" smtClean="0"/>
              <a:t>page 51</a:t>
            </a:r>
            <a:endParaRPr lang="en-US" b="1" dirty="0"/>
          </a:p>
        </p:txBody>
      </p:sp>
      <p:sp>
        <p:nvSpPr>
          <p:cNvPr id="3" name="Right Arrow 2"/>
          <p:cNvSpPr/>
          <p:nvPr/>
        </p:nvSpPr>
        <p:spPr>
          <a:xfrm>
            <a:off x="4387596" y="24454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115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276600"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b="1" dirty="0" smtClean="0">
                <a:solidFill>
                  <a:srgbClr val="FF0000"/>
                </a:solidFill>
              </a:rPr>
              <a:t>Book Correction</a:t>
            </a:r>
            <a:endParaRPr lang="en-US" b="1" dirty="0">
              <a:solidFill>
                <a:srgbClr val="FF0000"/>
              </a:solidFill>
            </a:endParaRPr>
          </a:p>
        </p:txBody>
      </p:sp>
      <p:sp>
        <p:nvSpPr>
          <p:cNvPr id="4" name="TextBox 3"/>
          <p:cNvSpPr txBox="1"/>
          <p:nvPr/>
        </p:nvSpPr>
        <p:spPr>
          <a:xfrm>
            <a:off x="228601" y="3429000"/>
            <a:ext cx="1752600" cy="1569660"/>
          </a:xfrm>
          <a:prstGeom prst="rect">
            <a:avLst/>
          </a:prstGeom>
          <a:noFill/>
        </p:spPr>
        <p:txBody>
          <a:bodyPr wrap="square" rtlCol="0">
            <a:spAutoFit/>
          </a:bodyPr>
          <a:lstStyle/>
          <a:p>
            <a:r>
              <a:rPr lang="en-US" sz="3200" b="1" dirty="0" smtClean="0">
                <a:solidFill>
                  <a:srgbClr val="FF0000"/>
                </a:solidFill>
              </a:rPr>
              <a:t>ILLEGAL   	     2015-16</a:t>
            </a:r>
            <a:endParaRPr lang="en-US" sz="3200" b="1" dirty="0">
              <a:solidFill>
                <a:srgbClr val="FF0000"/>
              </a:solidFill>
            </a:endParaRPr>
          </a:p>
        </p:txBody>
      </p:sp>
    </p:spTree>
    <p:extLst>
      <p:ext uri="{BB962C8B-B14F-4D97-AF65-F5344CB8AC3E}">
        <p14:creationId xmlns:p14="http://schemas.microsoft.com/office/powerpoint/2010/main" val="3214335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INVERSION</a:t>
            </a:r>
            <a:endParaRPr lang="en-US" b="1"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157264"/>
            <a:ext cx="6629400" cy="537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922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ILLEGAL INVERSION</a:t>
            </a:r>
            <a:endParaRPr lang="en-US" b="1"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3420" y="1676400"/>
            <a:ext cx="7588580" cy="460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39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2-5-6</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solidFill>
                <a:schemeClr val="tx1"/>
              </a:solidFill>
            </a:endParaRPr>
          </a:p>
          <a:p>
            <a:endParaRPr lang="en-US" dirty="0">
              <a:solidFill>
                <a:schemeClr val="tx1"/>
              </a:solidFill>
            </a:endParaRPr>
          </a:p>
          <a:p>
            <a:pPr marL="0" indent="0">
              <a:buNone/>
            </a:pPr>
            <a:r>
              <a:rPr lang="en-US" b="1" dirty="0">
                <a:solidFill>
                  <a:schemeClr val="tx1"/>
                </a:solidFill>
              </a:rPr>
              <a:t>ART. 6 . . . </a:t>
            </a:r>
            <a:r>
              <a:rPr lang="en-US" dirty="0" smtClean="0">
                <a:solidFill>
                  <a:schemeClr val="tx1"/>
                </a:solidFill>
              </a:rPr>
              <a:t>An </a:t>
            </a:r>
            <a:r>
              <a:rPr lang="en-US" dirty="0">
                <a:solidFill>
                  <a:schemeClr val="tx1"/>
                </a:solidFill>
              </a:rPr>
              <a:t>inverted top person must not hold objects (</a:t>
            </a:r>
            <a:r>
              <a:rPr lang="en-US" dirty="0" err="1">
                <a:solidFill>
                  <a:schemeClr val="tx1"/>
                </a:solidFill>
              </a:rPr>
              <a:t>poms</a:t>
            </a:r>
            <a:r>
              <a:rPr lang="en-US" dirty="0">
                <a:solidFill>
                  <a:schemeClr val="tx1"/>
                </a:solidFill>
              </a:rPr>
              <a:t>, signs, etc.) in his/her hands, </a:t>
            </a:r>
            <a:r>
              <a:rPr lang="en-US" b="1" u="sng" dirty="0">
                <a:solidFill>
                  <a:schemeClr val="tx1"/>
                </a:solidFill>
              </a:rPr>
              <a:t>except during a transition from an inverted position on the performing surface to a non-inverted stunt</a:t>
            </a:r>
            <a:r>
              <a:rPr lang="en-US" b="1" dirty="0">
                <a:solidFill>
                  <a:schemeClr val="tx1"/>
                </a:solidFill>
              </a:rPr>
              <a:t>.</a:t>
            </a:r>
          </a:p>
          <a:p>
            <a:pPr marL="0" indent="0">
              <a:buNone/>
            </a:pPr>
            <a:r>
              <a:rPr lang="en-US" dirty="0">
                <a:solidFill>
                  <a:schemeClr val="tx1"/>
                </a:solidFill>
              </a:rPr>
              <a:t> </a:t>
            </a:r>
          </a:p>
          <a:p>
            <a:pPr marL="114300" indent="0">
              <a:buNone/>
            </a:pPr>
            <a:endParaRPr lang="en-US" dirty="0"/>
          </a:p>
        </p:txBody>
      </p:sp>
    </p:spTree>
    <p:extLst>
      <p:ext uri="{BB962C8B-B14F-4D97-AF65-F5344CB8AC3E}">
        <p14:creationId xmlns:p14="http://schemas.microsoft.com/office/powerpoint/2010/main" val="1597820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2-5-6</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0" indent="0">
              <a:buNone/>
            </a:pPr>
            <a:r>
              <a:rPr lang="en-US" b="1" dirty="0">
                <a:solidFill>
                  <a:schemeClr val="tx1"/>
                </a:solidFill>
              </a:rPr>
              <a:t>SECTION 6 – NON-RELEASE STUNTS…</a:t>
            </a:r>
            <a:endParaRPr lang="en-US" dirty="0">
              <a:solidFill>
                <a:schemeClr val="tx1"/>
              </a:solidFill>
            </a:endParaRPr>
          </a:p>
          <a:p>
            <a:pPr marL="0" indent="0">
              <a:buNone/>
            </a:pPr>
            <a:r>
              <a:rPr lang="en-US" b="1" dirty="0">
                <a:solidFill>
                  <a:schemeClr val="tx1"/>
                </a:solidFill>
              </a:rPr>
              <a:t>(P) ART 4</a:t>
            </a:r>
            <a:r>
              <a:rPr lang="en-US" dirty="0">
                <a:solidFill>
                  <a:schemeClr val="tx1"/>
                </a:solidFill>
              </a:rPr>
              <a:t> . . . </a:t>
            </a:r>
            <a:r>
              <a:rPr lang="en-US" u="sng" dirty="0">
                <a:solidFill>
                  <a:schemeClr val="tx1"/>
                </a:solidFill>
              </a:rPr>
              <a:t>A top person may be moved from a vertical position to a horizontal position (straight body or cradle) provided all the following conditions are met:</a:t>
            </a:r>
          </a:p>
          <a:p>
            <a:pPr marL="457200" lvl="1" indent="0">
              <a:buNone/>
            </a:pPr>
            <a:r>
              <a:rPr lang="en-US" sz="1600" dirty="0">
                <a:solidFill>
                  <a:schemeClr val="tx1"/>
                </a:solidFill>
              </a:rPr>
              <a:t>a. The top person maintains contact with at least one original base or spotter.</a:t>
            </a:r>
          </a:p>
          <a:p>
            <a:pPr marL="457200" lvl="1" indent="0">
              <a:buNone/>
            </a:pPr>
            <a:r>
              <a:rPr lang="en-US" sz="1600" dirty="0">
                <a:solidFill>
                  <a:schemeClr val="tx1"/>
                </a:solidFill>
              </a:rPr>
              <a:t>b. At least two catchers and/or bases catch the upper body of the top person.</a:t>
            </a:r>
          </a:p>
          <a:p>
            <a:pPr marL="457200" lvl="1" indent="0">
              <a:buNone/>
            </a:pPr>
            <a:r>
              <a:rPr lang="en-US" sz="1600" dirty="0">
                <a:solidFill>
                  <a:schemeClr val="tx1"/>
                </a:solidFill>
              </a:rPr>
              <a:t>c. The catchers must be to the side or front of the person(s) moving the top person.</a:t>
            </a:r>
          </a:p>
          <a:p>
            <a:pPr marL="457200" lvl="1" indent="0">
              <a:buNone/>
            </a:pPr>
            <a:r>
              <a:rPr lang="en-US" sz="1600" dirty="0">
                <a:solidFill>
                  <a:schemeClr val="tx1"/>
                </a:solidFill>
              </a:rPr>
              <a:t>d. When the catchers are not the original bases, they remain close to the original bases and are in place prior to the movement to the horizontal position.</a:t>
            </a:r>
          </a:p>
          <a:p>
            <a:pPr marL="457200" lvl="1" indent="0">
              <a:buNone/>
            </a:pPr>
            <a:r>
              <a:rPr lang="en-US" sz="1600" dirty="0">
                <a:solidFill>
                  <a:schemeClr val="tx1"/>
                </a:solidFill>
              </a:rPr>
              <a:t>e. When the catchers are not the original bases and the top person begins or passes through an extended overhead position, three catchers are in place.</a:t>
            </a:r>
          </a:p>
          <a:p>
            <a:pPr marL="457200" lvl="1" indent="0">
              <a:buNone/>
            </a:pPr>
            <a:endParaRPr lang="en-US" sz="1600" dirty="0"/>
          </a:p>
          <a:p>
            <a:endParaRPr lang="en-US" dirty="0"/>
          </a:p>
        </p:txBody>
      </p:sp>
    </p:spTree>
    <p:extLst>
      <p:ext uri="{BB962C8B-B14F-4D97-AF65-F5344CB8AC3E}">
        <p14:creationId xmlns:p14="http://schemas.microsoft.com/office/powerpoint/2010/main" val="3793690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2-7-1 &amp; 3</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a:t>ART. 1 . . . </a:t>
            </a:r>
            <a:r>
              <a:rPr lang="en-US" u="sng" dirty="0"/>
              <a:t>Unless allowed in this section, a top person must not be released to a stunt or toss</a:t>
            </a:r>
            <a:r>
              <a:rPr lang="en-US" u="sng" dirty="0" smtClean="0"/>
              <a:t>.</a:t>
            </a:r>
            <a:endParaRPr lang="en-US" b="1" dirty="0" smtClean="0"/>
          </a:p>
          <a:p>
            <a:pPr marL="0" indent="0">
              <a:buNone/>
            </a:pPr>
            <a:r>
              <a:rPr lang="en-US" b="1" dirty="0" smtClean="0"/>
              <a:t>ART</a:t>
            </a:r>
            <a:r>
              <a:rPr lang="en-US" b="1" dirty="0"/>
              <a:t>. 3 . . . </a:t>
            </a:r>
            <a:r>
              <a:rPr lang="en-US" u="sng" dirty="0"/>
              <a:t>Tosses</a:t>
            </a:r>
            <a:r>
              <a:rPr lang="en-US" dirty="0"/>
              <a:t> are legal provided </a:t>
            </a:r>
            <a:r>
              <a:rPr lang="en-US" u="sng" dirty="0"/>
              <a:t>all the following </a:t>
            </a:r>
            <a:r>
              <a:rPr lang="en-US" dirty="0"/>
              <a:t>conditions are met:…</a:t>
            </a:r>
          </a:p>
          <a:p>
            <a:pPr marL="0" indent="0">
              <a:buNone/>
            </a:pPr>
            <a:endParaRPr lang="en-US"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57600"/>
            <a:ext cx="4572000" cy="2934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750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963227"/>
          </a:xfrm>
        </p:spPr>
        <p:txBody>
          <a:bodyPr>
            <a:noAutofit/>
          </a:bodyPr>
          <a:lstStyle/>
          <a:p>
            <a:r>
              <a:rPr lang="en-US" sz="3200" b="1" dirty="0">
                <a:solidFill>
                  <a:srgbClr val="FF0000"/>
                </a:solidFill>
              </a:rPr>
              <a:t>ICCA </a:t>
            </a:r>
            <a:r>
              <a:rPr lang="en-US" sz="3200" b="1" dirty="0" smtClean="0">
                <a:solidFill>
                  <a:srgbClr val="FF0000"/>
                </a:solidFill>
              </a:rPr>
              <a:t>&amp; IHSA follow</a:t>
            </a:r>
            <a:r>
              <a:rPr lang="en-US" sz="3200" b="1" u="sng" dirty="0" smtClean="0">
                <a:solidFill>
                  <a:srgbClr val="FF0000"/>
                </a:solidFill>
              </a:rPr>
              <a:t/>
            </a:r>
            <a:br>
              <a:rPr lang="en-US" sz="3200" b="1" u="sng" dirty="0" smtClean="0">
                <a:solidFill>
                  <a:srgbClr val="FF0000"/>
                </a:solidFill>
              </a:rPr>
            </a:br>
            <a:r>
              <a:rPr lang="en-US" sz="3200" b="1" u="sng" dirty="0" smtClean="0">
                <a:solidFill>
                  <a:srgbClr val="FF0000"/>
                </a:solidFill>
              </a:rPr>
              <a:t>NFHS </a:t>
            </a:r>
            <a:r>
              <a:rPr lang="en-US" sz="3200" b="1" u="sng" dirty="0">
                <a:solidFill>
                  <a:srgbClr val="FF0000"/>
                </a:solidFill>
              </a:rPr>
              <a:t>Spirit Rules</a:t>
            </a:r>
            <a:r>
              <a:rPr lang="en-US" sz="3200" b="1" dirty="0">
                <a:solidFill>
                  <a:srgbClr val="FF0000"/>
                </a:solidFill>
              </a:rPr>
              <a:t/>
            </a:r>
            <a:br>
              <a:rPr lang="en-US" sz="3200" b="1" dirty="0">
                <a:solidFill>
                  <a:srgbClr val="FF0000"/>
                </a:solidFill>
              </a:rPr>
            </a:br>
            <a:endParaRPr lang="en-US" sz="3200" b="1" dirty="0">
              <a:solidFill>
                <a:srgbClr val="FF0000"/>
              </a:solidFill>
            </a:endParaRPr>
          </a:p>
        </p:txBody>
      </p:sp>
      <p:sp>
        <p:nvSpPr>
          <p:cNvPr id="3" name="Content Placeholder 2"/>
          <p:cNvSpPr>
            <a:spLocks noGrp="1"/>
          </p:cNvSpPr>
          <p:nvPr>
            <p:ph idx="1"/>
          </p:nvPr>
        </p:nvSpPr>
        <p:spPr/>
        <p:txBody>
          <a:bodyPr/>
          <a:lstStyle/>
          <a:p>
            <a:pPr marL="114300" indent="0">
              <a:buNone/>
            </a:pPr>
            <a:endParaRPr lang="en-US" dirty="0" smtClean="0"/>
          </a:p>
          <a:p>
            <a:pPr>
              <a:buFont typeface="Arial" charset="0"/>
              <a:buChar char="•"/>
            </a:pPr>
            <a:r>
              <a:rPr lang="en-US" sz="2800" b="1" dirty="0" smtClean="0"/>
              <a:t>New rule changes for the season</a:t>
            </a:r>
          </a:p>
          <a:p>
            <a:pPr>
              <a:buFont typeface="Arial" charset="0"/>
              <a:buChar char="•"/>
            </a:pPr>
            <a:r>
              <a:rPr lang="en-US" sz="2800" b="1" dirty="0" smtClean="0"/>
              <a:t>Rule situations and interpretations</a:t>
            </a:r>
          </a:p>
          <a:p>
            <a:pPr>
              <a:buFont typeface="Arial" charset="0"/>
              <a:buChar char="•"/>
            </a:pPr>
            <a:r>
              <a:rPr lang="en-US" sz="2800" b="1" dirty="0" smtClean="0"/>
              <a:t>Clarification of established rules </a:t>
            </a:r>
          </a:p>
          <a:p>
            <a:pPr>
              <a:buFont typeface="Arial" charset="0"/>
              <a:buChar char="•"/>
            </a:pPr>
            <a:r>
              <a:rPr lang="en-US" sz="2800" b="1" dirty="0" smtClean="0"/>
              <a:t>ICCA changes </a:t>
            </a:r>
          </a:p>
          <a:p>
            <a:pPr>
              <a:buFont typeface="Arial" charset="0"/>
              <a:buChar char="•"/>
            </a:pPr>
            <a:r>
              <a:rPr lang="en-US" sz="2800" b="1" dirty="0" smtClean="0"/>
              <a:t>ICCA season info</a:t>
            </a:r>
            <a:endParaRPr lang="en-US" sz="2800" b="1" dirty="0"/>
          </a:p>
        </p:txBody>
      </p:sp>
    </p:spTree>
    <p:extLst>
      <p:ext uri="{BB962C8B-B14F-4D97-AF65-F5344CB8AC3E}">
        <p14:creationId xmlns:p14="http://schemas.microsoft.com/office/powerpoint/2010/main" val="183603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2-7-4</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solidFill>
                  <a:schemeClr val="tx1"/>
                </a:solidFill>
              </a:rPr>
              <a:t>ART. 4 . . . </a:t>
            </a:r>
            <a:r>
              <a:rPr lang="en-US" dirty="0">
                <a:solidFill>
                  <a:schemeClr val="tx1"/>
                </a:solidFill>
              </a:rPr>
              <a:t>Quick tosses are legal provided all the following conditions are met:</a:t>
            </a:r>
          </a:p>
          <a:p>
            <a:pPr marL="457200" lvl="1" indent="0">
              <a:buNone/>
            </a:pPr>
            <a:r>
              <a:rPr lang="en-US" dirty="0">
                <a:solidFill>
                  <a:schemeClr val="tx1"/>
                </a:solidFill>
              </a:rPr>
              <a:t>a. The toss does not significantly exceed the height of the intended stunt.</a:t>
            </a:r>
          </a:p>
          <a:p>
            <a:pPr marL="457200" lvl="1" indent="0">
              <a:buNone/>
            </a:pPr>
            <a:r>
              <a:rPr lang="en-US" dirty="0">
                <a:solidFill>
                  <a:schemeClr val="tx1"/>
                </a:solidFill>
              </a:rPr>
              <a:t>b. The base(s) apply upward force on any part of the body other than under the foot/feet.  </a:t>
            </a:r>
            <a:r>
              <a:rPr lang="en-US" b="1" dirty="0">
                <a:solidFill>
                  <a:schemeClr val="tx1"/>
                </a:solidFill>
              </a:rPr>
              <a:t>EXCEPTION: </a:t>
            </a:r>
            <a:r>
              <a:rPr lang="en-US" dirty="0">
                <a:solidFill>
                  <a:schemeClr val="tx1"/>
                </a:solidFill>
              </a:rPr>
              <a:t>A switch liberty is permitted.</a:t>
            </a:r>
          </a:p>
          <a:p>
            <a:pPr marL="457200" lvl="1" indent="0">
              <a:buNone/>
            </a:pPr>
            <a:r>
              <a:rPr lang="en-US" dirty="0">
                <a:solidFill>
                  <a:schemeClr val="tx1"/>
                </a:solidFill>
              </a:rPr>
              <a:t>c. The top person is not caught under the legs in a split or straddle position in a stunt shoulder height or above.</a:t>
            </a:r>
          </a:p>
          <a:p>
            <a:pPr marL="457200" lvl="1" indent="0">
              <a:buNone/>
            </a:pPr>
            <a:endParaRPr lang="en-US" dirty="0"/>
          </a:p>
          <a:p>
            <a:endParaRPr lang="en-US" dirty="0"/>
          </a:p>
        </p:txBody>
      </p:sp>
    </p:spTree>
    <p:extLst>
      <p:ext uri="{BB962C8B-B14F-4D97-AF65-F5344CB8AC3E}">
        <p14:creationId xmlns:p14="http://schemas.microsoft.com/office/powerpoint/2010/main" val="3413695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2-7-5</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tx1"/>
                </a:solidFill>
              </a:rPr>
              <a:t>(P) ART. 5 . . . </a:t>
            </a:r>
            <a:r>
              <a:rPr lang="en-US" dirty="0">
                <a:solidFill>
                  <a:schemeClr val="tx1"/>
                </a:solidFill>
              </a:rPr>
              <a:t>Release transitions are legal provided all of the following conditions are met throughout the transition:</a:t>
            </a:r>
          </a:p>
          <a:p>
            <a:pPr marL="457200" lvl="1" indent="0">
              <a:buNone/>
            </a:pPr>
            <a:r>
              <a:rPr lang="en-US" sz="1600" u="sng" dirty="0">
                <a:solidFill>
                  <a:schemeClr val="tx1"/>
                </a:solidFill>
              </a:rPr>
              <a:t>a. The skills before and after the release must be legal, including the required spotters</a:t>
            </a:r>
            <a:r>
              <a:rPr lang="en-US" sz="1600" dirty="0">
                <a:solidFill>
                  <a:schemeClr val="tx1"/>
                </a:solidFill>
              </a:rPr>
              <a:t>.</a:t>
            </a:r>
          </a:p>
          <a:p>
            <a:pPr marL="457200" lvl="1" indent="0">
              <a:buNone/>
            </a:pPr>
            <a:r>
              <a:rPr lang="en-US" sz="1600" dirty="0">
                <a:solidFill>
                  <a:schemeClr val="tx1"/>
                </a:solidFill>
              </a:rPr>
              <a:t>b. The top person maintains hand-to-hand/arm contact with at least one bracer</a:t>
            </a:r>
            <a:r>
              <a:rPr lang="en-US" sz="1600" dirty="0"/>
              <a:t>. </a:t>
            </a:r>
            <a:r>
              <a:rPr lang="en-US" sz="1600" u="sng" dirty="0">
                <a:solidFill>
                  <a:schemeClr val="tx1"/>
                </a:solidFill>
              </a:rPr>
              <a:t>Exception:  A non-braced tick tock that begins at or below shoulder level is allowed.</a:t>
            </a:r>
            <a:r>
              <a:rPr lang="en-US" sz="1600" dirty="0">
                <a:solidFill>
                  <a:schemeClr val="tx1"/>
                </a:solidFill>
              </a:rPr>
              <a:t> </a:t>
            </a:r>
          </a:p>
          <a:p>
            <a:pPr marL="457200" lvl="1" indent="0">
              <a:buNone/>
            </a:pPr>
            <a:r>
              <a:rPr lang="en-US" sz="1600" dirty="0">
                <a:solidFill>
                  <a:schemeClr val="tx1"/>
                </a:solidFill>
              </a:rPr>
              <a:t>c. The top person and each bracer have a separate spotter with the exception of bracers in shoulder sits and thigh stands.</a:t>
            </a:r>
          </a:p>
          <a:p>
            <a:pPr marL="457200" lvl="1" indent="0">
              <a:buNone/>
            </a:pPr>
            <a:r>
              <a:rPr lang="en-US" sz="1600" dirty="0">
                <a:solidFill>
                  <a:schemeClr val="tx1"/>
                </a:solidFill>
              </a:rPr>
              <a:t>d. The bracers do not provide primary support for the top person.</a:t>
            </a:r>
          </a:p>
          <a:p>
            <a:pPr marL="457200" lvl="1" indent="0">
              <a:buNone/>
            </a:pPr>
            <a:r>
              <a:rPr lang="en-US" sz="1600" dirty="0">
                <a:solidFill>
                  <a:schemeClr val="tx1"/>
                </a:solidFill>
              </a:rPr>
              <a:t>e. The released top person and bases make no more than a ¼ turn around the bracer in a continuous movement in which the top person remains vertical over the base(s).</a:t>
            </a:r>
          </a:p>
          <a:p>
            <a:pPr marL="457200" lvl="1" indent="0">
              <a:buNone/>
            </a:pPr>
            <a:r>
              <a:rPr lang="en-US" sz="1600" u="sng" dirty="0">
                <a:solidFill>
                  <a:schemeClr val="tx1"/>
                </a:solidFill>
              </a:rPr>
              <a:t>f. The top person must be caught by original base(s).</a:t>
            </a:r>
            <a:endParaRPr lang="en-US" sz="1600" dirty="0">
              <a:solidFill>
                <a:schemeClr val="tx1"/>
              </a:solidFill>
            </a:endParaRPr>
          </a:p>
        </p:txBody>
      </p:sp>
    </p:spTree>
    <p:extLst>
      <p:ext uri="{BB962C8B-B14F-4D97-AF65-F5344CB8AC3E}">
        <p14:creationId xmlns:p14="http://schemas.microsoft.com/office/powerpoint/2010/main" val="479777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801" y="304800"/>
            <a:ext cx="6781799" cy="330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16" y="3581400"/>
            <a:ext cx="4077432" cy="316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5277998"/>
            <a:ext cx="3429000" cy="1015663"/>
          </a:xfrm>
          <a:prstGeom prst="rect">
            <a:avLst/>
          </a:prstGeom>
        </p:spPr>
        <p:txBody>
          <a:bodyPr wrap="square">
            <a:spAutoFit/>
          </a:bodyPr>
          <a:lstStyle/>
          <a:p>
            <a:pPr lvl="0"/>
            <a:r>
              <a:rPr lang="en-US" sz="2000" b="1" dirty="0"/>
              <a:t>A non-braced tick tock that begins at </a:t>
            </a:r>
            <a:r>
              <a:rPr lang="en-US" sz="2000" b="1" u="sng" dirty="0"/>
              <a:t>or below</a:t>
            </a:r>
            <a:r>
              <a:rPr lang="en-US" sz="2000" b="1" dirty="0"/>
              <a:t> shoulder level is allowed</a:t>
            </a:r>
            <a:r>
              <a:rPr lang="en-US" sz="2000" dirty="0"/>
              <a:t>.</a:t>
            </a:r>
          </a:p>
        </p:txBody>
      </p:sp>
      <p:sp>
        <p:nvSpPr>
          <p:cNvPr id="7" name="Right Arrow 6"/>
          <p:cNvSpPr/>
          <p:nvPr/>
        </p:nvSpPr>
        <p:spPr>
          <a:xfrm>
            <a:off x="3581400" y="467906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25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2-8-6 </a:t>
            </a:r>
            <a:endParaRPr lang="en-US" b="1" dirty="0">
              <a:solidFill>
                <a:srgbClr val="FF0000"/>
              </a:solidFill>
            </a:endParaRPr>
          </a:p>
        </p:txBody>
      </p:sp>
      <p:sp>
        <p:nvSpPr>
          <p:cNvPr id="3" name="Content Placeholder 2"/>
          <p:cNvSpPr>
            <a:spLocks noGrp="1"/>
          </p:cNvSpPr>
          <p:nvPr>
            <p:ph idx="1"/>
          </p:nvPr>
        </p:nvSpPr>
        <p:spPr/>
        <p:txBody>
          <a:bodyPr/>
          <a:lstStyle/>
          <a:p>
            <a:r>
              <a:rPr lang="en-US" b="1" u="sng" dirty="0">
                <a:solidFill>
                  <a:schemeClr val="tx1"/>
                </a:solidFill>
              </a:rPr>
              <a:t>ART. 6</a:t>
            </a:r>
            <a:r>
              <a:rPr lang="en-US" u="sng" dirty="0">
                <a:solidFill>
                  <a:schemeClr val="tx1"/>
                </a:solidFill>
              </a:rPr>
              <a:t> . . . A top person must not be in a face- down position between bases in which the top person’s torso is suspended below the arms and legs</a:t>
            </a:r>
            <a:r>
              <a:rPr lang="en-US" dirty="0">
                <a:solidFill>
                  <a:schemeClr val="tx1"/>
                </a:solidFill>
              </a:rPr>
              <a:t>.</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29000"/>
            <a:ext cx="6705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29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2-10   Tumbling</a:t>
            </a:r>
            <a:endParaRPr lang="en-US" b="1" dirty="0">
              <a:solidFill>
                <a:srgbClr val="FF0000"/>
              </a:solidFill>
            </a:endParaRPr>
          </a:p>
        </p:txBody>
      </p:sp>
      <p:sp>
        <p:nvSpPr>
          <p:cNvPr id="3" name="Content Placeholder 2"/>
          <p:cNvSpPr>
            <a:spLocks noGrp="1"/>
          </p:cNvSpPr>
          <p:nvPr>
            <p:ph idx="1"/>
          </p:nvPr>
        </p:nvSpPr>
        <p:spPr>
          <a:xfrm>
            <a:off x="457200" y="2286000"/>
            <a:ext cx="8229600" cy="3840163"/>
          </a:xfrm>
        </p:spPr>
        <p:txBody>
          <a:bodyPr/>
          <a:lstStyle/>
          <a:p>
            <a:pPr marL="0" indent="0">
              <a:buNone/>
            </a:pPr>
            <a:r>
              <a:rPr lang="en-US" b="1" dirty="0">
                <a:solidFill>
                  <a:schemeClr val="tx1"/>
                </a:solidFill>
              </a:rPr>
              <a:t>ART. 7</a:t>
            </a:r>
            <a:r>
              <a:rPr lang="en-US" dirty="0">
                <a:solidFill>
                  <a:schemeClr val="tx1"/>
                </a:solidFill>
              </a:rPr>
              <a:t> . . . </a:t>
            </a:r>
            <a:r>
              <a:rPr lang="en-US" u="sng" dirty="0">
                <a:solidFill>
                  <a:schemeClr val="tx1"/>
                </a:solidFill>
              </a:rPr>
              <a:t>Airborne skills without hip-over-head rotation may not involve jumping from a standing or squatting position backwards onto the neck, shoulders or hands. This rule refers to a type of entrance into the “kip-up/rubber band” skills</a:t>
            </a:r>
            <a:r>
              <a:rPr lang="en-US" dirty="0">
                <a:solidFill>
                  <a:schemeClr val="tx1"/>
                </a:solidFill>
              </a:rPr>
              <a:t>.</a:t>
            </a:r>
          </a:p>
          <a:p>
            <a:endParaRPr lang="en-US" dirty="0"/>
          </a:p>
          <a:p>
            <a:pPr marL="114300" indent="0">
              <a:buNone/>
            </a:pPr>
            <a:endParaRPr lang="en-US" dirty="0"/>
          </a:p>
        </p:txBody>
      </p:sp>
    </p:spTree>
    <p:extLst>
      <p:ext uri="{BB962C8B-B14F-4D97-AF65-F5344CB8AC3E}">
        <p14:creationId xmlns:p14="http://schemas.microsoft.com/office/powerpoint/2010/main" val="1981751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Rule 2-11  DROPS</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tx1"/>
                </a:solidFill>
              </a:rPr>
              <a:t>ART. 1 . . . </a:t>
            </a:r>
            <a:r>
              <a:rPr lang="en-US" u="sng" dirty="0">
                <a:solidFill>
                  <a:schemeClr val="tx1"/>
                </a:solidFill>
              </a:rPr>
              <a:t>Airborne</a:t>
            </a:r>
            <a:r>
              <a:rPr lang="en-US" dirty="0">
                <a:solidFill>
                  <a:schemeClr val="tx1"/>
                </a:solidFill>
              </a:rPr>
              <a:t> drops that go directly to the thighs, splits, knees, seat or the performing surface are illegal unless most of the weight is first borne on the hands or feet or the descent is controlled.</a:t>
            </a:r>
            <a:r>
              <a:rPr lang="en-US" strike="sngStrike" dirty="0">
                <a:solidFill>
                  <a:schemeClr val="tx1"/>
                </a:solidFill>
              </a:rPr>
              <a:t> </a:t>
            </a:r>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ART. 2 . . . Airborne </a:t>
            </a:r>
            <a:r>
              <a:rPr lang="en-US" dirty="0"/>
              <a:t>d</a:t>
            </a:r>
            <a:r>
              <a:rPr lang="en-US" dirty="0">
                <a:solidFill>
                  <a:schemeClr val="tx1"/>
                </a:solidFill>
              </a:rPr>
              <a:t>rops to a push-up position, including </a:t>
            </a:r>
            <a:r>
              <a:rPr lang="en-US" dirty="0" err="1">
                <a:solidFill>
                  <a:schemeClr val="tx1"/>
                </a:solidFill>
              </a:rPr>
              <a:t>Shushunovas</a:t>
            </a:r>
            <a:r>
              <a:rPr lang="en-US" dirty="0">
                <a:solidFill>
                  <a:schemeClr val="tx1"/>
                </a:solidFill>
              </a:rPr>
              <a:t>, are illegal. </a:t>
            </a:r>
          </a:p>
          <a:p>
            <a:pPr marL="0" indent="0">
              <a:buNone/>
            </a:pPr>
            <a:r>
              <a:rPr lang="en-US" u="sng" dirty="0"/>
              <a:t>Exception:  Springing from a crouch to a push-up position is allowed.</a:t>
            </a:r>
            <a:endParaRPr lang="en-US" u="sng" dirty="0">
              <a:solidFill>
                <a:schemeClr val="tx1"/>
              </a:solidFill>
            </a:endParaRPr>
          </a:p>
          <a:p>
            <a:pPr marL="0" indent="0">
              <a:buNone/>
            </a:pPr>
            <a:r>
              <a:rPr lang="en-US" dirty="0">
                <a:solidFill>
                  <a:schemeClr val="tx1"/>
                </a:solidFill>
              </a:rPr>
              <a:t> </a:t>
            </a:r>
          </a:p>
          <a:p>
            <a:pPr marL="0" indent="0">
              <a:buNone/>
            </a:pPr>
            <a:r>
              <a:rPr lang="en-US" u="sng" dirty="0">
                <a:solidFill>
                  <a:schemeClr val="tx1"/>
                </a:solidFill>
              </a:rPr>
              <a:t>ART 3….Falling from a stand directly to the stomach or back on the performance surface is illegal without first bearing weight on the hands.</a:t>
            </a:r>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ART. 4….Dropping to the performing surface from a handspring or flip is illegal.</a:t>
            </a:r>
          </a:p>
          <a:p>
            <a:pPr marL="0" indent="0">
              <a:buNone/>
            </a:pPr>
            <a:r>
              <a:rPr lang="en-US" sz="2000" dirty="0">
                <a:solidFill>
                  <a:schemeClr val="tx1"/>
                </a:solidFill>
              </a:rPr>
              <a:t> </a:t>
            </a:r>
          </a:p>
          <a:p>
            <a:endParaRPr lang="en-US" dirty="0"/>
          </a:p>
        </p:txBody>
      </p:sp>
    </p:spTree>
    <p:extLst>
      <p:ext uri="{BB962C8B-B14F-4D97-AF65-F5344CB8AC3E}">
        <p14:creationId xmlns:p14="http://schemas.microsoft.com/office/powerpoint/2010/main" val="619601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8820"/>
            <a:ext cx="9144000" cy="658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204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BOOK CORRECTION</a:t>
            </a:r>
            <a:endParaRPr lang="en-US" b="1" dirty="0">
              <a:solidFill>
                <a:srgbClr val="FF0000"/>
              </a:solidFill>
            </a:endParaRPr>
          </a:p>
        </p:txBody>
      </p:sp>
      <p:sp>
        <p:nvSpPr>
          <p:cNvPr id="3" name="Content Placeholder 2"/>
          <p:cNvSpPr>
            <a:spLocks noGrp="1"/>
          </p:cNvSpPr>
          <p:nvPr>
            <p:ph idx="1"/>
          </p:nvPr>
        </p:nvSpPr>
        <p:spPr/>
        <p:txBody>
          <a:bodyPr/>
          <a:lstStyle/>
          <a:p>
            <a:r>
              <a:rPr lang="en-US" dirty="0"/>
              <a:t>Situation p. 15 (a) legal (b) </a:t>
            </a:r>
            <a:r>
              <a:rPr lang="en-US" dirty="0" smtClean="0"/>
              <a:t>illegal</a:t>
            </a:r>
          </a:p>
          <a:p>
            <a:pPr marL="11430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01" y="2819400"/>
            <a:ext cx="7755691" cy="205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08204" y="34914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323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2.5.2 SITUATION B: </a:t>
            </a:r>
            <a:r>
              <a:rPr lang="en-US" dirty="0"/>
              <a:t>A participant in a prep grasps the hands of a post who is standing in front of the stunt and executes a suspended forward roll over the post, landing in the hands of new bases that were involved in a suspended roll immediately prior to moving in front of the post to catch the cradle. </a:t>
            </a:r>
          </a:p>
          <a:p>
            <a:pPr marL="0" indent="0">
              <a:buNone/>
            </a:pPr>
            <a:endParaRPr lang="en-US" b="1" dirty="0"/>
          </a:p>
          <a:p>
            <a:pPr marL="0" indent="0">
              <a:buNone/>
            </a:pPr>
            <a:r>
              <a:rPr lang="en-US" b="1" dirty="0"/>
              <a:t>RULING:  </a:t>
            </a:r>
            <a:r>
              <a:rPr lang="en-US" dirty="0">
                <a:solidFill>
                  <a:srgbClr val="FF0000"/>
                </a:solidFill>
              </a:rPr>
              <a:t>Illegal. </a:t>
            </a:r>
            <a:r>
              <a:rPr lang="en-US" b="1" dirty="0"/>
              <a:t>COMMENT: </a:t>
            </a:r>
            <a:r>
              <a:rPr lang="en-US" dirty="0"/>
              <a:t>Catchers of suspended rolls that end in a cradle must be in place when the roll is initiated.</a:t>
            </a:r>
          </a:p>
          <a:p>
            <a:endParaRPr lang="en-US" dirty="0"/>
          </a:p>
        </p:txBody>
      </p:sp>
    </p:spTree>
    <p:extLst>
      <p:ext uri="{BB962C8B-B14F-4D97-AF65-F5344CB8AC3E}">
        <p14:creationId xmlns:p14="http://schemas.microsoft.com/office/powerpoint/2010/main" val="4040243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2.5.4 SITUATION A: </a:t>
            </a:r>
            <a:r>
              <a:rPr lang="en-US" dirty="0"/>
              <a:t>The top person in a braced flip is assisted by: (a) </a:t>
            </a:r>
            <a:r>
              <a:rPr lang="en-US" dirty="0">
                <a:solidFill>
                  <a:srgbClr val="FF0000"/>
                </a:solidFill>
              </a:rPr>
              <a:t>one bracer in a double-base prep and one person on the floor</a:t>
            </a:r>
            <a:r>
              <a:rPr lang="en-US" dirty="0"/>
              <a:t>; (b) </a:t>
            </a:r>
            <a:r>
              <a:rPr lang="en-US" dirty="0">
                <a:solidFill>
                  <a:srgbClr val="FF0000"/>
                </a:solidFill>
              </a:rPr>
              <a:t>two bracers in single-base preps</a:t>
            </a:r>
            <a:r>
              <a:rPr lang="en-US" dirty="0"/>
              <a:t>; (c) two bracers in double-base preps. </a:t>
            </a:r>
          </a:p>
          <a:p>
            <a:pPr marL="0" indent="0">
              <a:buNone/>
            </a:pPr>
            <a:endParaRPr lang="en-US" b="1" dirty="0"/>
          </a:p>
          <a:p>
            <a:pPr marL="0" indent="0">
              <a:buNone/>
            </a:pPr>
            <a:r>
              <a:rPr lang="en-US" b="1" dirty="0"/>
              <a:t>RULING: </a:t>
            </a:r>
            <a:r>
              <a:rPr lang="en-US" dirty="0"/>
              <a:t>(a) and (b) </a:t>
            </a:r>
            <a:r>
              <a:rPr lang="en-US" dirty="0">
                <a:solidFill>
                  <a:srgbClr val="FF0000"/>
                </a:solidFill>
              </a:rPr>
              <a:t>illegal; </a:t>
            </a:r>
            <a:r>
              <a:rPr lang="en-US" dirty="0"/>
              <a:t>(c) legal</a:t>
            </a:r>
          </a:p>
        </p:txBody>
      </p:sp>
    </p:spTree>
    <p:extLst>
      <p:ext uri="{BB962C8B-B14F-4D97-AF65-F5344CB8AC3E}">
        <p14:creationId xmlns:p14="http://schemas.microsoft.com/office/powerpoint/2010/main" val="84927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Revised definition . . .</a:t>
            </a:r>
            <a:br>
              <a:rPr lang="en-US" b="1"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 </a:t>
            </a:r>
            <a:endParaRPr lang="en-US" b="1" dirty="0">
              <a:solidFill>
                <a:schemeClr val="tx1"/>
              </a:solidFill>
            </a:endParaRPr>
          </a:p>
          <a:p>
            <a:pPr marL="0" indent="0">
              <a:buNone/>
            </a:pPr>
            <a:r>
              <a:rPr lang="en-US" b="1" dirty="0">
                <a:solidFill>
                  <a:schemeClr val="tx1"/>
                </a:solidFill>
              </a:rPr>
              <a:t>	</a:t>
            </a:r>
            <a:r>
              <a:rPr lang="en-US" sz="3200" b="1" dirty="0" err="1">
                <a:solidFill>
                  <a:schemeClr val="tx1"/>
                </a:solidFill>
              </a:rPr>
              <a:t>Flatback</a:t>
            </a:r>
            <a:r>
              <a:rPr lang="en-US" b="1" dirty="0">
                <a:solidFill>
                  <a:schemeClr val="tx1"/>
                </a:solidFill>
              </a:rPr>
              <a:t> - A stunt in which a top person is in a face-up or face-down horizontal position, </a:t>
            </a:r>
            <a:r>
              <a:rPr lang="en-US" b="1" u="sng" dirty="0">
                <a:solidFill>
                  <a:schemeClr val="tx1"/>
                </a:solidFill>
              </a:rPr>
              <a:t>with hips and shoulders in alignment.</a:t>
            </a:r>
            <a:endParaRPr lang="en-US" b="1" dirty="0">
              <a:solidFill>
                <a:schemeClr val="tx1"/>
              </a:solidFill>
            </a:endParaRPr>
          </a:p>
          <a:p>
            <a:pPr marL="114300" indent="0">
              <a:buNone/>
            </a:pPr>
            <a:endParaRPr lang="en-US" dirty="0" smtClean="0"/>
          </a:p>
          <a:p>
            <a:pPr marL="114300" indent="0">
              <a:buNone/>
            </a:pPr>
            <a:endParaRPr lang="en-US" dirty="0"/>
          </a:p>
          <a:p>
            <a:pPr marL="11430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16183"/>
            <a:ext cx="2895600" cy="377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535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2.5.5 SITUATION C: </a:t>
            </a:r>
            <a:r>
              <a:rPr lang="en-US" dirty="0"/>
              <a:t>Two participants are: (a)</a:t>
            </a:r>
            <a:r>
              <a:rPr lang="en-US" dirty="0">
                <a:solidFill>
                  <a:srgbClr val="FF0000"/>
                </a:solidFill>
              </a:rPr>
              <a:t> standing back to back with their arms hooked together. The base leans forward as the top person does a backward roll over the base’s back and lands upright on the performing surface; </a:t>
            </a:r>
            <a:r>
              <a:rPr lang="en-US" dirty="0"/>
              <a:t>(b) facing each other; the top person performs a handstand over the shoulder of the spotter into a loading position. While assisting the top person during the transition, the spotter does not turn around until the top person is in the loading position.</a:t>
            </a:r>
          </a:p>
          <a:p>
            <a:pPr marL="0" indent="0">
              <a:buNone/>
            </a:pPr>
            <a:endParaRPr lang="en-US" dirty="0"/>
          </a:p>
          <a:p>
            <a:pPr marL="0" indent="0">
              <a:buNone/>
            </a:pPr>
            <a:r>
              <a:rPr lang="en-US" b="1" dirty="0"/>
              <a:t>RULING: </a:t>
            </a:r>
            <a:r>
              <a:rPr lang="en-US" dirty="0"/>
              <a:t>(a) </a:t>
            </a:r>
            <a:r>
              <a:rPr lang="en-US" dirty="0">
                <a:solidFill>
                  <a:srgbClr val="FF0000"/>
                </a:solidFill>
              </a:rPr>
              <a:t>illegal; </a:t>
            </a:r>
            <a:r>
              <a:rPr lang="en-US" dirty="0"/>
              <a:t>(b) legal. </a:t>
            </a:r>
            <a:r>
              <a:rPr lang="en-US" b="1" dirty="0"/>
              <a:t>COMMENT: </a:t>
            </a:r>
            <a:r>
              <a:rPr lang="en-US" dirty="0"/>
              <a:t>By facing away from the inverted top person, the base or spotter is not considered to be in a position to protect the head/neck.</a:t>
            </a:r>
          </a:p>
          <a:p>
            <a:endParaRPr lang="en-US" dirty="0"/>
          </a:p>
        </p:txBody>
      </p:sp>
    </p:spTree>
    <p:extLst>
      <p:ext uri="{BB962C8B-B14F-4D97-AF65-F5344CB8AC3E}">
        <p14:creationId xmlns:p14="http://schemas.microsoft.com/office/powerpoint/2010/main" val="3373858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2.5.5 SITUATION G: </a:t>
            </a:r>
            <a:r>
              <a:rPr lang="en-US" dirty="0"/>
              <a:t>A top person is based by two persons at waist level. She is transitioned to a prep position, and then cartwheels to her feet on the performing surface with: (a) </a:t>
            </a:r>
            <a:r>
              <a:rPr lang="en-US" dirty="0">
                <a:solidFill>
                  <a:srgbClr val="FF0000"/>
                </a:solidFill>
              </a:rPr>
              <a:t>one spotter maintaining upper body contact</a:t>
            </a:r>
            <a:r>
              <a:rPr lang="en-US" dirty="0"/>
              <a:t>; (b) two spotters maintaining upper body contact. </a:t>
            </a:r>
          </a:p>
          <a:p>
            <a:pPr marL="0" indent="0">
              <a:buNone/>
            </a:pPr>
            <a:endParaRPr lang="en-US" b="1" dirty="0"/>
          </a:p>
          <a:p>
            <a:pPr marL="0" indent="0">
              <a:buNone/>
            </a:pPr>
            <a:r>
              <a:rPr lang="en-US" b="1" dirty="0"/>
              <a:t>RULING: </a:t>
            </a:r>
            <a:r>
              <a:rPr lang="en-US" dirty="0"/>
              <a:t>(a) </a:t>
            </a:r>
            <a:r>
              <a:rPr lang="en-US" dirty="0">
                <a:solidFill>
                  <a:srgbClr val="FF0000"/>
                </a:solidFill>
              </a:rPr>
              <a:t>illegal; </a:t>
            </a:r>
            <a:r>
              <a:rPr lang="en-US" dirty="0"/>
              <a:t>(b) legal. </a:t>
            </a:r>
            <a:r>
              <a:rPr lang="en-US" b="1" dirty="0"/>
              <a:t>COMMENT:</a:t>
            </a:r>
          </a:p>
          <a:p>
            <a:pPr marL="0" indent="0">
              <a:buNone/>
            </a:pPr>
            <a:r>
              <a:rPr lang="en-US" dirty="0"/>
              <a:t>All inversions that begin or pass through prep level must have two bases or spotters maintaining upper body contact.</a:t>
            </a:r>
          </a:p>
          <a:p>
            <a:endParaRPr lang="en-US" dirty="0"/>
          </a:p>
        </p:txBody>
      </p:sp>
    </p:spTree>
    <p:extLst>
      <p:ext uri="{BB962C8B-B14F-4D97-AF65-F5344CB8AC3E}">
        <p14:creationId xmlns:p14="http://schemas.microsoft.com/office/powerpoint/2010/main" val="4244813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Situations</a:t>
            </a:r>
            <a:endParaRPr lang="en-US" b="1" dirty="0">
              <a:solidFill>
                <a:srgbClr val="FF0000"/>
              </a:solidFill>
            </a:endParaRPr>
          </a:p>
        </p:txBody>
      </p:sp>
      <p:sp>
        <p:nvSpPr>
          <p:cNvPr id="3" name="Content Placeholder 2"/>
          <p:cNvSpPr>
            <a:spLocks noGrp="1"/>
          </p:cNvSpPr>
          <p:nvPr>
            <p:ph idx="1"/>
          </p:nvPr>
        </p:nvSpPr>
        <p:spPr>
          <a:xfrm>
            <a:off x="457200" y="2362200"/>
            <a:ext cx="8229600" cy="4068763"/>
          </a:xfrm>
        </p:spPr>
        <p:txBody>
          <a:bodyPr/>
          <a:lstStyle/>
          <a:p>
            <a:pPr marL="0" indent="0">
              <a:buNone/>
            </a:pPr>
            <a:r>
              <a:rPr lang="en-US" b="1" dirty="0"/>
              <a:t>2.5.6 SITUATION B: </a:t>
            </a:r>
            <a:r>
              <a:rPr lang="en-US" dirty="0"/>
              <a:t>A top person in a handstand on the performing surface is lifted to a prep while holding a sign. </a:t>
            </a:r>
          </a:p>
          <a:p>
            <a:pPr marL="0" indent="0">
              <a:buNone/>
            </a:pPr>
            <a:endParaRPr lang="en-US" b="1" dirty="0"/>
          </a:p>
          <a:p>
            <a:pPr marL="0" indent="0">
              <a:buNone/>
            </a:pPr>
            <a:r>
              <a:rPr lang="en-US" b="1" dirty="0"/>
              <a:t>RULING: </a:t>
            </a:r>
            <a:r>
              <a:rPr lang="en-US" dirty="0"/>
              <a:t>Legal.</a:t>
            </a:r>
          </a:p>
          <a:p>
            <a:endParaRPr lang="en-US" dirty="0"/>
          </a:p>
        </p:txBody>
      </p:sp>
    </p:spTree>
    <p:extLst>
      <p:ext uri="{BB962C8B-B14F-4D97-AF65-F5344CB8AC3E}">
        <p14:creationId xmlns:p14="http://schemas.microsoft.com/office/powerpoint/2010/main" val="2482743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2.6.4 SITUATION A: </a:t>
            </a:r>
            <a:r>
              <a:rPr lang="en-US" dirty="0"/>
              <a:t>The top person in a double-base prep falls forward and is caught on her upper body by the two original bases: (a) while a spotter/post maintains contact with the top person’s ankles; (b) </a:t>
            </a:r>
            <a:r>
              <a:rPr lang="en-US" dirty="0">
                <a:solidFill>
                  <a:srgbClr val="FF0000"/>
                </a:solidFill>
              </a:rPr>
              <a:t>after being released so</a:t>
            </a:r>
          </a:p>
          <a:p>
            <a:pPr marL="0" indent="0">
              <a:buNone/>
            </a:pPr>
            <a:r>
              <a:rPr lang="en-US" dirty="0">
                <a:solidFill>
                  <a:srgbClr val="FF0000"/>
                </a:solidFill>
              </a:rPr>
              <a:t>bases/spotter can catch higher on the top person’s body.</a:t>
            </a:r>
          </a:p>
          <a:p>
            <a:pPr marL="0" indent="0">
              <a:buNone/>
            </a:pPr>
            <a:endParaRPr lang="en-US" b="1" dirty="0"/>
          </a:p>
          <a:p>
            <a:pPr marL="0" indent="0">
              <a:buNone/>
            </a:pPr>
            <a:r>
              <a:rPr lang="en-US" b="1" dirty="0"/>
              <a:t>RULING: </a:t>
            </a:r>
            <a:r>
              <a:rPr lang="en-US" dirty="0"/>
              <a:t>(a) legal; (b) </a:t>
            </a:r>
            <a:r>
              <a:rPr lang="en-US" dirty="0">
                <a:solidFill>
                  <a:srgbClr val="FF0000"/>
                </a:solidFill>
              </a:rPr>
              <a:t>illegal.</a:t>
            </a:r>
          </a:p>
          <a:p>
            <a:endParaRPr lang="en-US" dirty="0"/>
          </a:p>
        </p:txBody>
      </p:sp>
    </p:spTree>
    <p:extLst>
      <p:ext uri="{BB962C8B-B14F-4D97-AF65-F5344CB8AC3E}">
        <p14:creationId xmlns:p14="http://schemas.microsoft.com/office/powerpoint/2010/main" val="573802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2.7.5 SITUATION C: </a:t>
            </a:r>
            <a:r>
              <a:rPr lang="en-US" dirty="0"/>
              <a:t>A team executes a single-base, non-braced tick-tock that begins: (a) at shoulder level; (b) </a:t>
            </a:r>
            <a:r>
              <a:rPr lang="en-US" dirty="0">
                <a:solidFill>
                  <a:srgbClr val="FF0000"/>
                </a:solidFill>
              </a:rPr>
              <a:t>above shoulder height. </a:t>
            </a:r>
          </a:p>
          <a:p>
            <a:pPr marL="0" indent="0">
              <a:buNone/>
            </a:pPr>
            <a:endParaRPr lang="en-US" b="1" dirty="0"/>
          </a:p>
          <a:p>
            <a:pPr marL="0" indent="0">
              <a:buNone/>
            </a:pPr>
            <a:r>
              <a:rPr lang="en-US" b="1" dirty="0"/>
              <a:t>RULING: </a:t>
            </a:r>
            <a:r>
              <a:rPr lang="en-US" dirty="0"/>
              <a:t>(a) legal; (b) </a:t>
            </a:r>
            <a:r>
              <a:rPr lang="en-US" dirty="0">
                <a:solidFill>
                  <a:srgbClr val="FF0000"/>
                </a:solidFill>
              </a:rPr>
              <a:t>illegal.</a:t>
            </a:r>
            <a:r>
              <a:rPr lang="en-US" dirty="0"/>
              <a:t> </a:t>
            </a:r>
            <a:r>
              <a:rPr lang="en-US" b="1" dirty="0"/>
              <a:t>COMMENT: </a:t>
            </a:r>
            <a:r>
              <a:rPr lang="en-US" dirty="0"/>
              <a:t>Non-braced tick-tocks that begin at shoulder level do not require the top person to maintain contact with a bracer when performed with a single base or with multiple bases.</a:t>
            </a:r>
          </a:p>
          <a:p>
            <a:endParaRPr lang="en-US" dirty="0"/>
          </a:p>
        </p:txBody>
      </p:sp>
    </p:spTree>
    <p:extLst>
      <p:ext uri="{BB962C8B-B14F-4D97-AF65-F5344CB8AC3E}">
        <p14:creationId xmlns:p14="http://schemas.microsoft.com/office/powerpoint/2010/main" val="1860982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Situation</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a:t>2.9.3 SITUATION: </a:t>
            </a:r>
            <a:r>
              <a:rPr lang="en-US" dirty="0"/>
              <a:t>A top person in a single-base prep is popped and executes:  (a) a twist to the floor with the assistance of the base and a spotter; (b) a toe touch during the dismount with the assistance of the base and a spotter. </a:t>
            </a:r>
          </a:p>
          <a:p>
            <a:pPr marL="0" indent="0">
              <a:buNone/>
            </a:pPr>
            <a:endParaRPr lang="en-US" b="1" dirty="0"/>
          </a:p>
          <a:p>
            <a:pPr marL="0" indent="0">
              <a:buNone/>
            </a:pPr>
            <a:r>
              <a:rPr lang="en-US" b="1" dirty="0"/>
              <a:t>RULING:  </a:t>
            </a:r>
            <a:r>
              <a:rPr lang="en-US" dirty="0"/>
              <a:t>Both are legal. </a:t>
            </a:r>
            <a:r>
              <a:rPr lang="en-US" b="1" dirty="0"/>
              <a:t>COMMENT: </a:t>
            </a:r>
            <a:r>
              <a:rPr lang="en-US" dirty="0"/>
              <a:t>Assistance is required on dismounts to the ground involving a skill that begins from shoulder level or above.</a:t>
            </a:r>
          </a:p>
          <a:p>
            <a:endParaRPr lang="en-US" dirty="0"/>
          </a:p>
        </p:txBody>
      </p:sp>
    </p:spTree>
    <p:extLst>
      <p:ext uri="{BB962C8B-B14F-4D97-AF65-F5344CB8AC3E}">
        <p14:creationId xmlns:p14="http://schemas.microsoft.com/office/powerpoint/2010/main" val="1103586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40000"/>
                    <a:lumOff val="60000"/>
                  </a:schemeClr>
                </a:solidFill>
              </a:rPr>
              <a:t>Rule Reminders</a:t>
            </a:r>
            <a:endParaRPr lang="en-US" b="1" dirty="0">
              <a:solidFill>
                <a:schemeClr val="accent6">
                  <a:lumMod val="40000"/>
                  <a:lumOff val="60000"/>
                </a:schemeClr>
              </a:solidFill>
            </a:endParaRPr>
          </a:p>
        </p:txBody>
      </p:sp>
      <p:sp>
        <p:nvSpPr>
          <p:cNvPr id="3" name="Content Placeholder 2"/>
          <p:cNvSpPr>
            <a:spLocks noGrp="1"/>
          </p:cNvSpPr>
          <p:nvPr>
            <p:ph idx="1"/>
          </p:nvPr>
        </p:nvSpPr>
        <p:spPr/>
        <p:txBody>
          <a:bodyPr/>
          <a:lstStyle/>
          <a:p>
            <a:r>
              <a:rPr lang="en-US" dirty="0" smtClean="0"/>
              <a:t>Keep hair up/off shoulders</a:t>
            </a:r>
          </a:p>
          <a:p>
            <a:r>
              <a:rPr lang="en-US" dirty="0" smtClean="0"/>
              <a:t>No jewelry</a:t>
            </a:r>
          </a:p>
          <a:p>
            <a:endParaRPr lang="en-US" dirty="0" smtClean="0"/>
          </a:p>
          <a:p>
            <a:endParaRPr lang="en-US" dirty="0"/>
          </a:p>
        </p:txBody>
      </p:sp>
    </p:spTree>
    <p:extLst>
      <p:ext uri="{BB962C8B-B14F-4D97-AF65-F5344CB8AC3E}">
        <p14:creationId xmlns:p14="http://schemas.microsoft.com/office/powerpoint/2010/main" val="4144878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2015-16 Season Info</a:t>
            </a:r>
            <a:endParaRPr lang="en-US" b="1" dirty="0">
              <a:solidFill>
                <a:srgbClr val="FF0000"/>
              </a:solidFill>
            </a:endParaRPr>
          </a:p>
        </p:txBody>
      </p:sp>
      <p:sp>
        <p:nvSpPr>
          <p:cNvPr id="3" name="Content Placeholder 2"/>
          <p:cNvSpPr>
            <a:spLocks noGrp="1"/>
          </p:cNvSpPr>
          <p:nvPr>
            <p:ph idx="1"/>
          </p:nvPr>
        </p:nvSpPr>
        <p:spPr>
          <a:xfrm>
            <a:off x="457200" y="1981200"/>
            <a:ext cx="8458200" cy="4648200"/>
          </a:xfrm>
        </p:spPr>
        <p:txBody>
          <a:bodyPr>
            <a:normAutofit lnSpcReduction="10000"/>
          </a:bodyPr>
          <a:lstStyle/>
          <a:p>
            <a:pPr marL="114300" indent="0">
              <a:buNone/>
            </a:pPr>
            <a:endParaRPr lang="en-US" dirty="0"/>
          </a:p>
          <a:p>
            <a:pPr>
              <a:buFont typeface="Arial" charset="0"/>
              <a:buChar char="•"/>
            </a:pPr>
            <a:r>
              <a:rPr lang="en-US" dirty="0" smtClean="0"/>
              <a:t>Jr. High divisions are determined by team </a:t>
            </a:r>
            <a:r>
              <a:rPr lang="en-US" dirty="0"/>
              <a:t>size </a:t>
            </a:r>
            <a:endParaRPr lang="en-US" dirty="0" smtClean="0"/>
          </a:p>
          <a:p>
            <a:pPr marL="114300" indent="0">
              <a:buNone/>
            </a:pPr>
            <a:endParaRPr lang="en-US" dirty="0" smtClean="0"/>
          </a:p>
          <a:p>
            <a:r>
              <a:rPr lang="en-US" dirty="0" smtClean="0"/>
              <a:t>Teams must be an ICCA member to be considered for all ICCA awards and recognition</a:t>
            </a:r>
            <a:r>
              <a:rPr lang="en-US" dirty="0"/>
              <a:t>. </a:t>
            </a:r>
            <a:endParaRPr lang="en-US" dirty="0" smtClean="0"/>
          </a:p>
          <a:p>
            <a:endParaRPr lang="en-US" dirty="0"/>
          </a:p>
          <a:p>
            <a:r>
              <a:rPr lang="en-US" dirty="0" smtClean="0"/>
              <a:t>Qualifying </a:t>
            </a:r>
            <a:r>
              <a:rPr lang="en-US" dirty="0"/>
              <a:t>scores for ICCA</a:t>
            </a:r>
          </a:p>
          <a:p>
            <a:pPr marL="114300" indent="0">
              <a:buNone/>
            </a:pPr>
            <a:r>
              <a:rPr lang="en-US" dirty="0"/>
              <a:t>	Jr. High 	=	68%</a:t>
            </a:r>
          </a:p>
          <a:p>
            <a:pPr marL="114300" indent="0">
              <a:buNone/>
            </a:pPr>
            <a:r>
              <a:rPr lang="en-US" dirty="0"/>
              <a:t> 	Non-Stunt 	=	70%  (</a:t>
            </a:r>
            <a:r>
              <a:rPr lang="en-US" dirty="0" err="1"/>
              <a:t>jr.</a:t>
            </a:r>
            <a:r>
              <a:rPr lang="en-US" dirty="0"/>
              <a:t> </a:t>
            </a:r>
            <a:r>
              <a:rPr lang="en-US" dirty="0" smtClean="0"/>
              <a:t>high division)</a:t>
            </a:r>
            <a:endParaRPr lang="en-US" dirty="0"/>
          </a:p>
          <a:p>
            <a:pPr marL="114300" indent="0">
              <a:buNone/>
            </a:pPr>
            <a:r>
              <a:rPr lang="en-US" dirty="0"/>
              <a:t>	JV		=	70%</a:t>
            </a:r>
          </a:p>
          <a:p>
            <a:pPr marL="114300" indent="0">
              <a:buNone/>
            </a:pPr>
            <a:r>
              <a:rPr lang="en-US" dirty="0"/>
              <a:t>	Varsity 	=	80%</a:t>
            </a:r>
          </a:p>
          <a:p>
            <a:pPr>
              <a:buFont typeface="Arial" charset="0"/>
              <a:buChar char="•"/>
            </a:pPr>
            <a:endParaRPr lang="en-US" dirty="0"/>
          </a:p>
        </p:txBody>
      </p:sp>
    </p:spTree>
    <p:extLst>
      <p:ext uri="{BB962C8B-B14F-4D97-AF65-F5344CB8AC3E}">
        <p14:creationId xmlns:p14="http://schemas.microsoft.com/office/powerpoint/2010/main" val="1981070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Jr. High Routine Elements</a:t>
            </a:r>
            <a:endParaRPr lang="en-US" b="1" dirty="0">
              <a:solidFill>
                <a:srgbClr val="FF0000"/>
              </a:solidFill>
            </a:endParaRPr>
          </a:p>
        </p:txBody>
      </p:sp>
      <p:sp>
        <p:nvSpPr>
          <p:cNvPr id="4" name="TextBox 3"/>
          <p:cNvSpPr txBox="1"/>
          <p:nvPr/>
        </p:nvSpPr>
        <p:spPr>
          <a:xfrm>
            <a:off x="533400" y="1981200"/>
            <a:ext cx="8077200" cy="3785652"/>
          </a:xfrm>
          <a:prstGeom prst="rect">
            <a:avLst/>
          </a:prstGeom>
          <a:noFill/>
        </p:spPr>
        <p:txBody>
          <a:bodyPr wrap="square" rtlCol="0">
            <a:spAutoFit/>
          </a:bodyPr>
          <a:lstStyle/>
          <a:p>
            <a:r>
              <a:rPr lang="en-US" sz="2400" dirty="0"/>
              <a:t>T</a:t>
            </a:r>
            <a:r>
              <a:rPr lang="en-US" sz="2400" dirty="0" smtClean="0"/>
              <a:t>eams should perform an unstructured routine which may utilize music and cheer.  </a:t>
            </a:r>
          </a:p>
          <a:p>
            <a:endParaRPr lang="en-US" sz="2400" dirty="0" smtClean="0"/>
          </a:p>
          <a:p>
            <a:r>
              <a:rPr lang="en-US" sz="2400" dirty="0" smtClean="0"/>
              <a:t>Total routine may not exceed 3 minutes.</a:t>
            </a:r>
          </a:p>
          <a:p>
            <a:endParaRPr lang="en-US" sz="2400" dirty="0" smtClean="0"/>
          </a:p>
          <a:p>
            <a:r>
              <a:rPr lang="en-US" sz="2400" dirty="0" smtClean="0"/>
              <a:t>Music may not exceed 1:30.  </a:t>
            </a:r>
          </a:p>
          <a:p>
            <a:endParaRPr lang="en-US" sz="2400" dirty="0"/>
          </a:p>
          <a:p>
            <a:r>
              <a:rPr lang="en-US" sz="2400" dirty="0" smtClean="0"/>
              <a:t>NO BASKET TOSSES are allowed.</a:t>
            </a:r>
          </a:p>
          <a:p>
            <a:endParaRPr lang="en-US" sz="2400" dirty="0" smtClean="0"/>
          </a:p>
          <a:p>
            <a:r>
              <a:rPr lang="en-US" sz="2400" dirty="0" smtClean="0"/>
              <a:t>Four alternates allowed</a:t>
            </a:r>
            <a:endParaRPr lang="en-US" sz="2400" dirty="0"/>
          </a:p>
        </p:txBody>
      </p:sp>
    </p:spTree>
    <p:extLst>
      <p:ext uri="{BB962C8B-B14F-4D97-AF65-F5344CB8AC3E}">
        <p14:creationId xmlns:p14="http://schemas.microsoft.com/office/powerpoint/2010/main" val="2887083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28600"/>
            <a:ext cx="8686800" cy="1371600"/>
          </a:xfrm>
        </p:spPr>
        <p:txBody>
          <a:bodyPr/>
          <a:lstStyle/>
          <a:p>
            <a:r>
              <a:rPr lang="en-US" b="1" dirty="0" smtClean="0">
                <a:solidFill>
                  <a:srgbClr val="FF0000"/>
                </a:solidFill>
              </a:rPr>
              <a:t>FOR ICCA COACHES</a:t>
            </a:r>
            <a:endParaRPr lang="en-US" b="1" dirty="0">
              <a:solidFill>
                <a:srgbClr val="FF0000"/>
              </a:solidFill>
            </a:endParaRPr>
          </a:p>
        </p:txBody>
      </p:sp>
      <p:sp>
        <p:nvSpPr>
          <p:cNvPr id="3" name="Content Placeholder 2"/>
          <p:cNvSpPr>
            <a:spLocks noGrp="1"/>
          </p:cNvSpPr>
          <p:nvPr>
            <p:ph idx="1"/>
          </p:nvPr>
        </p:nvSpPr>
        <p:spPr>
          <a:xfrm>
            <a:off x="76200" y="1752600"/>
            <a:ext cx="8991600" cy="4373563"/>
          </a:xfrm>
        </p:spPr>
        <p:txBody>
          <a:bodyPr>
            <a:normAutofit/>
          </a:bodyPr>
          <a:lstStyle/>
          <a:p>
            <a:r>
              <a:rPr lang="en-US" sz="2800" dirty="0" smtClean="0"/>
              <a:t>Contact your region representative if you have questions or concerns.</a:t>
            </a:r>
            <a:r>
              <a:rPr lang="en-US" sz="2800" dirty="0"/>
              <a:t> </a:t>
            </a:r>
            <a:endParaRPr lang="en-US" sz="2800" dirty="0" smtClean="0"/>
          </a:p>
          <a:p>
            <a:pPr marL="114300" indent="0">
              <a:buNone/>
            </a:pPr>
            <a:endParaRPr lang="en-US" sz="2000" dirty="0" smtClean="0"/>
          </a:p>
          <a:p>
            <a:pPr marL="114300" indent="0">
              <a:buNone/>
            </a:pPr>
            <a:r>
              <a:rPr lang="en-US" sz="2000" dirty="0" smtClean="0"/>
              <a:t>Reg. 1    Holly </a:t>
            </a:r>
            <a:r>
              <a:rPr lang="en-US" sz="2000" dirty="0" err="1" smtClean="0"/>
              <a:t>Baumgarten</a:t>
            </a:r>
            <a:r>
              <a:rPr lang="en-US" sz="2000" dirty="0" smtClean="0"/>
              <a:t>      </a:t>
            </a:r>
            <a:r>
              <a:rPr lang="en-US" sz="2000" dirty="0" smtClean="0">
                <a:solidFill>
                  <a:schemeClr val="tx1"/>
                </a:solidFill>
              </a:rPr>
              <a:t>holly.baumgarten@yahoo.com</a:t>
            </a:r>
          </a:p>
          <a:p>
            <a:pPr marL="114300" indent="0">
              <a:buNone/>
            </a:pPr>
            <a:r>
              <a:rPr lang="en-US" sz="2000" dirty="0" smtClean="0">
                <a:solidFill>
                  <a:schemeClr val="tx1"/>
                </a:solidFill>
              </a:rPr>
              <a:t>Reg. 2    Valerie Mallon            mallonv@comcast.net</a:t>
            </a:r>
          </a:p>
          <a:p>
            <a:pPr marL="114300" indent="0">
              <a:buNone/>
            </a:pPr>
            <a:r>
              <a:rPr lang="en-US" sz="2000" dirty="0" smtClean="0"/>
              <a:t>Reg. 3     Kara Bent                   kjbee15@hotmail.com</a:t>
            </a:r>
          </a:p>
          <a:p>
            <a:pPr marL="114300" indent="0">
              <a:buNone/>
            </a:pPr>
            <a:r>
              <a:rPr lang="en-US" sz="2000" dirty="0" smtClean="0"/>
              <a:t>Reg. 4      Libby Moore             cheer2libby@gmail.com</a:t>
            </a:r>
          </a:p>
          <a:p>
            <a:pPr marL="114300" indent="0">
              <a:buNone/>
            </a:pPr>
            <a:r>
              <a:rPr lang="en-US" sz="2000" dirty="0" smtClean="0"/>
              <a:t>Reg. 5     Cheryl </a:t>
            </a:r>
            <a:r>
              <a:rPr lang="en-US" sz="2000" dirty="0" err="1" smtClean="0"/>
              <a:t>Haselhorst</a:t>
            </a:r>
            <a:r>
              <a:rPr lang="en-US" sz="2000" dirty="0"/>
              <a:t>      </a:t>
            </a:r>
            <a:r>
              <a:rPr lang="en-US" sz="2000" dirty="0" smtClean="0"/>
              <a:t>cah614@hotmail.com</a:t>
            </a:r>
          </a:p>
          <a:p>
            <a:pPr marL="114300" indent="0">
              <a:buNone/>
            </a:pPr>
            <a:r>
              <a:rPr lang="en-US" sz="2000" dirty="0" smtClean="0"/>
              <a:t>Chicago  Nicole White	 white.nicole@gmail.com</a:t>
            </a:r>
            <a:endParaRPr lang="en-US" sz="2000" dirty="0"/>
          </a:p>
        </p:txBody>
      </p:sp>
    </p:spTree>
    <p:extLst>
      <p:ext uri="{BB962C8B-B14F-4D97-AF65-F5344CB8AC3E}">
        <p14:creationId xmlns:p14="http://schemas.microsoft.com/office/powerpoint/2010/main" val="4237020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Revised Definitions…</a:t>
            </a:r>
            <a:endParaRPr lang="en-US" b="1" dirty="0">
              <a:solidFill>
                <a:srgbClr val="FF0000"/>
              </a:solidFill>
            </a:endParaRPr>
          </a:p>
        </p:txBody>
      </p:sp>
      <p:sp>
        <p:nvSpPr>
          <p:cNvPr id="9" name="Content Placeholder 8"/>
          <p:cNvSpPr>
            <a:spLocks noGrp="1"/>
          </p:cNvSpPr>
          <p:nvPr>
            <p:ph idx="1"/>
          </p:nvPr>
        </p:nvSpPr>
        <p:spPr>
          <a:xfrm>
            <a:off x="533400" y="1905000"/>
            <a:ext cx="8153400" cy="4221163"/>
          </a:xfrm>
        </p:spPr>
        <p:txBody>
          <a:bodyPr/>
          <a:lstStyle/>
          <a:p>
            <a:pPr marL="0" indent="0">
              <a:buNone/>
            </a:pPr>
            <a:r>
              <a:rPr lang="en-US" b="1" dirty="0"/>
              <a:t>Quick Toss - </a:t>
            </a:r>
            <a:r>
              <a:rPr lang="en-US" dirty="0"/>
              <a:t>A </a:t>
            </a:r>
            <a:r>
              <a:rPr lang="en-US" b="1" u="sng" dirty="0"/>
              <a:t>release</a:t>
            </a:r>
            <a:r>
              <a:rPr lang="en-US" dirty="0"/>
              <a:t> that begins with the top person in weight-bearing contact with the performing surface and ends in a partner stunt or pyramid.</a:t>
            </a:r>
          </a:p>
          <a:p>
            <a:pPr marL="0" indent="0">
              <a:buNone/>
            </a:pPr>
            <a:endParaRPr lang="en-US" b="1" dirty="0">
              <a:solidFill>
                <a:schemeClr val="tx1"/>
              </a:solidFill>
            </a:endParaRPr>
          </a:p>
          <a:p>
            <a:pPr marL="0" indent="0">
              <a:buNone/>
            </a:pPr>
            <a:r>
              <a:rPr lang="en-US" b="1" dirty="0"/>
              <a:t>	</a:t>
            </a:r>
            <a:r>
              <a:rPr lang="en-US" b="1" dirty="0">
                <a:solidFill>
                  <a:schemeClr val="tx1"/>
                </a:solidFill>
              </a:rPr>
              <a:t>Toss - </a:t>
            </a:r>
            <a:r>
              <a:rPr lang="en-US" dirty="0">
                <a:solidFill>
                  <a:schemeClr val="tx1"/>
                </a:solidFill>
              </a:rPr>
              <a:t>A </a:t>
            </a:r>
            <a:r>
              <a:rPr lang="en-US" b="1" u="sng" dirty="0">
                <a:solidFill>
                  <a:schemeClr val="tx1"/>
                </a:solidFill>
              </a:rPr>
              <a:t>release stunt in which</a:t>
            </a:r>
            <a:r>
              <a:rPr lang="en-US" dirty="0">
                <a:solidFill>
                  <a:schemeClr val="tx1"/>
                </a:solidFill>
              </a:rPr>
              <a:t> the base(s) begin </a:t>
            </a:r>
            <a:r>
              <a:rPr lang="en-US" b="1" u="sng" dirty="0">
                <a:solidFill>
                  <a:schemeClr val="tx1"/>
                </a:solidFill>
              </a:rPr>
              <a:t>underneath the top person’s foot/feet and execute a throwing motion</a:t>
            </a:r>
            <a:r>
              <a:rPr lang="en-US" dirty="0">
                <a:solidFill>
                  <a:schemeClr val="tx1"/>
                </a:solidFill>
              </a:rPr>
              <a:t> from below shoulder level to increase the height of the top person.  The top person becomes free from all bases, spotters, posts or bracers.</a:t>
            </a:r>
          </a:p>
          <a:p>
            <a:endParaRPr lang="en-US" dirty="0"/>
          </a:p>
        </p:txBody>
      </p:sp>
    </p:spTree>
    <p:extLst>
      <p:ext uri="{BB962C8B-B14F-4D97-AF65-F5344CB8AC3E}">
        <p14:creationId xmlns:p14="http://schemas.microsoft.com/office/powerpoint/2010/main" val="368648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rPr>
              <a:t>GOOD LUCK</a:t>
            </a:r>
            <a:endParaRPr lang="en-US" sz="5400" b="1" dirty="0">
              <a:solidFill>
                <a:schemeClr val="tx1"/>
              </a:solidFill>
            </a:endParaRPr>
          </a:p>
        </p:txBody>
      </p:sp>
      <p:sp>
        <p:nvSpPr>
          <p:cNvPr id="3" name="Content Placeholder 2"/>
          <p:cNvSpPr>
            <a:spLocks noGrp="1"/>
          </p:cNvSpPr>
          <p:nvPr>
            <p:ph idx="1"/>
          </p:nvPr>
        </p:nvSpPr>
        <p:spPr>
          <a:xfrm>
            <a:off x="685800" y="2362200"/>
            <a:ext cx="8001000" cy="3763963"/>
          </a:xfrm>
        </p:spPr>
        <p:txBody>
          <a:bodyPr>
            <a:normAutofit fontScale="92500" lnSpcReduction="20000"/>
          </a:bodyPr>
          <a:lstStyle/>
          <a:p>
            <a:pPr marL="114300" indent="0" algn="ctr">
              <a:buNone/>
            </a:pPr>
            <a:r>
              <a:rPr lang="en-US" sz="4800" b="1" dirty="0" smtClean="0">
                <a:solidFill>
                  <a:srgbClr val="FF0000"/>
                </a:solidFill>
              </a:rPr>
              <a:t>HAVE A GREAT </a:t>
            </a:r>
          </a:p>
          <a:p>
            <a:pPr marL="114300" indent="0" algn="ctr">
              <a:buNone/>
            </a:pPr>
            <a:r>
              <a:rPr lang="en-US" sz="4800" b="1" dirty="0" smtClean="0">
                <a:solidFill>
                  <a:srgbClr val="FF0000"/>
                </a:solidFill>
              </a:rPr>
              <a:t>2015-16 SEASON !</a:t>
            </a:r>
          </a:p>
          <a:p>
            <a:pPr marL="114300" indent="0" algn="ctr">
              <a:buNone/>
            </a:pPr>
            <a:endParaRPr lang="en-US" sz="4800" b="1" dirty="0">
              <a:solidFill>
                <a:srgbClr val="FF0000"/>
              </a:solidFill>
            </a:endParaRPr>
          </a:p>
          <a:p>
            <a:pPr marL="114300" indent="0" algn="ctr">
              <a:buNone/>
            </a:pPr>
            <a:endParaRPr lang="en-US" sz="4800" b="1" dirty="0" smtClean="0">
              <a:solidFill>
                <a:srgbClr val="FF0000"/>
              </a:solidFill>
            </a:endParaRPr>
          </a:p>
          <a:p>
            <a:pPr marL="114300" indent="0" algn="ctr">
              <a:buNone/>
            </a:pPr>
            <a:r>
              <a:rPr lang="en-US" sz="1900" b="1" dirty="0" smtClean="0">
                <a:solidFill>
                  <a:schemeClr val="tx1"/>
                </a:solidFill>
              </a:rPr>
              <a:t>Print this page</a:t>
            </a:r>
          </a:p>
          <a:p>
            <a:pPr marL="114300" indent="0" algn="ctr">
              <a:buNone/>
            </a:pPr>
            <a:r>
              <a:rPr lang="en-US" sz="4800" b="1" dirty="0" smtClean="0">
                <a:solidFill>
                  <a:srgbClr val="FF0000"/>
                </a:solidFill>
              </a:rPr>
              <a:t>                       </a:t>
            </a:r>
            <a:endParaRPr lang="en-US" sz="4800" b="1" dirty="0">
              <a:solidFill>
                <a:srgbClr val="FF0000"/>
              </a:solidFill>
            </a:endParaRPr>
          </a:p>
        </p:txBody>
      </p:sp>
    </p:spTree>
    <p:extLst>
      <p:ext uri="{BB962C8B-B14F-4D97-AF65-F5344CB8AC3E}">
        <p14:creationId xmlns:p14="http://schemas.microsoft.com/office/powerpoint/2010/main" val="99486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8372"/>
            <a:ext cx="8686800" cy="1039427"/>
          </a:xfrm>
        </p:spPr>
        <p:txBody>
          <a:bodyPr>
            <a:normAutofit fontScale="90000"/>
          </a:bodyPr>
          <a:lstStyle/>
          <a:p>
            <a:r>
              <a:rPr lang="en-US" b="1" dirty="0" smtClean="0">
                <a:solidFill>
                  <a:srgbClr val="FF0000"/>
                </a:solidFill>
              </a:rPr>
              <a:t>Rule 2 – General Risk Management</a:t>
            </a:r>
            <a:endParaRPr lang="en-US"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61936"/>
            <a:ext cx="4114800" cy="415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984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Inversions  2-5</a:t>
            </a:r>
            <a:endParaRPr lang="en-US" b="1" dirty="0">
              <a:solidFill>
                <a:srgbClr val="FF0000"/>
              </a:solidFill>
            </a:endParaRPr>
          </a:p>
        </p:txBody>
      </p:sp>
      <p:sp>
        <p:nvSpPr>
          <p:cNvPr id="7" name="Content Placeholder 6"/>
          <p:cNvSpPr>
            <a:spLocks noGrp="1"/>
          </p:cNvSpPr>
          <p:nvPr>
            <p:ph idx="1"/>
          </p:nvPr>
        </p:nvSpPr>
        <p:spPr>
          <a:xfrm>
            <a:off x="685800" y="2438400"/>
            <a:ext cx="8001000" cy="3687763"/>
          </a:xfrm>
        </p:spPr>
        <p:txBody>
          <a:bodyPr/>
          <a:lstStyle/>
          <a:p>
            <a:r>
              <a:rPr lang="en-US" b="1" dirty="0">
                <a:solidFill>
                  <a:schemeClr val="tx1"/>
                </a:solidFill>
              </a:rPr>
              <a:t>ART 1 . . . </a:t>
            </a:r>
            <a:r>
              <a:rPr lang="en-US" dirty="0">
                <a:solidFill>
                  <a:schemeClr val="tx1"/>
                </a:solidFill>
              </a:rPr>
              <a:t>Unless allowed under the rules in this section, a top person must not be in an inverted position.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435927"/>
            <a:ext cx="45720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4315691" y="40735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779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Inversions   2-5-2</a:t>
            </a:r>
            <a:endParaRPr lang="en-US" b="1" dirty="0">
              <a:solidFill>
                <a:srgbClr val="FF0000"/>
              </a:solidFill>
            </a:endParaRPr>
          </a:p>
        </p:txBody>
      </p:sp>
      <p:sp>
        <p:nvSpPr>
          <p:cNvPr id="3" name="Content Placeholder 2"/>
          <p:cNvSpPr>
            <a:spLocks noGrp="1"/>
          </p:cNvSpPr>
          <p:nvPr>
            <p:ph idx="1"/>
          </p:nvPr>
        </p:nvSpPr>
        <p:spPr/>
        <p:txBody>
          <a:bodyPr/>
          <a:lstStyle/>
          <a:p>
            <a:pPr marL="0" lvl="1" indent="0">
              <a:buClr>
                <a:srgbClr val="003798"/>
              </a:buClr>
              <a:buNone/>
            </a:pPr>
            <a:r>
              <a:rPr lang="en-US" dirty="0"/>
              <a:t>(</a:t>
            </a:r>
            <a:r>
              <a:rPr lang="en-US" b="1" i="1" dirty="0"/>
              <a:t>no change from last year</a:t>
            </a:r>
            <a:r>
              <a:rPr lang="en-US" dirty="0" smtClean="0"/>
              <a:t>)</a:t>
            </a:r>
          </a:p>
          <a:p>
            <a:pPr marL="0" lvl="1" indent="0">
              <a:buClr>
                <a:srgbClr val="003798"/>
              </a:buClr>
              <a:buNone/>
            </a:pPr>
            <a:endParaRPr lang="en-US" dirty="0"/>
          </a:p>
          <a:p>
            <a:pPr marL="0" indent="0">
              <a:buNone/>
            </a:pPr>
            <a:r>
              <a:rPr lang="en-US" sz="1600" b="1" dirty="0">
                <a:solidFill>
                  <a:schemeClr val="tx1"/>
                </a:solidFill>
              </a:rPr>
              <a:t>ART. 2...</a:t>
            </a:r>
            <a:r>
              <a:rPr lang="en-US" sz="1600" dirty="0">
                <a:solidFill>
                  <a:schemeClr val="tx1"/>
                </a:solidFill>
              </a:rPr>
              <a:t> Suspended rolls are allowed provided:</a:t>
            </a:r>
          </a:p>
          <a:p>
            <a:pPr marL="457200" lvl="1" indent="0">
              <a:buNone/>
            </a:pPr>
            <a:r>
              <a:rPr lang="en-US" sz="1600" dirty="0">
                <a:solidFill>
                  <a:schemeClr val="tx1"/>
                </a:solidFill>
              </a:rPr>
              <a:t>a. Two people on the performing surface control the top person with continuous hand-to-hand/arm contact to a stunt, two-person cradle, loading position or the performing surface.</a:t>
            </a:r>
          </a:p>
          <a:p>
            <a:pPr marL="457200" lvl="1" indent="0">
              <a:buNone/>
            </a:pPr>
            <a:r>
              <a:rPr lang="en-US" sz="1600" dirty="0">
                <a:solidFill>
                  <a:schemeClr val="tx1"/>
                </a:solidFill>
              </a:rPr>
              <a:t>b. A single base or post controls the top person with continuous hands-to-hands contact to a stunt, two-person cradle, loading position or the performing surface.</a:t>
            </a:r>
          </a:p>
          <a:p>
            <a:pPr marL="457200" lvl="1" indent="0">
              <a:buNone/>
            </a:pPr>
            <a:r>
              <a:rPr lang="en-US" sz="1600" b="1" dirty="0">
                <a:solidFill>
                  <a:schemeClr val="tx1"/>
                </a:solidFill>
              </a:rPr>
              <a:t>NOTE: </a:t>
            </a:r>
            <a:r>
              <a:rPr lang="en-US" sz="1600" dirty="0">
                <a:solidFill>
                  <a:schemeClr val="tx1"/>
                </a:solidFill>
              </a:rPr>
              <a:t>A single base/post suspended roll that ends on the performing surface requires a spotter.</a:t>
            </a:r>
          </a:p>
          <a:p>
            <a:pPr marL="457200" lvl="1" indent="0">
              <a:buNone/>
            </a:pPr>
            <a:r>
              <a:rPr lang="en-US" sz="1600" dirty="0">
                <a:solidFill>
                  <a:schemeClr val="tx1"/>
                </a:solidFill>
              </a:rPr>
              <a:t>c. If caught in a cradle, load or stunt, the new catchers are in place and are not involved with any other skill when the suspended roll is initiated.</a:t>
            </a:r>
          </a:p>
          <a:p>
            <a:pPr marL="457200" lvl="1" indent="0">
              <a:buNone/>
            </a:pPr>
            <a:r>
              <a:rPr lang="en-US" sz="1600" dirty="0">
                <a:solidFill>
                  <a:schemeClr val="tx1"/>
                </a:solidFill>
              </a:rPr>
              <a:t>d. The feet/ankles of the top person are released.</a:t>
            </a:r>
          </a:p>
          <a:p>
            <a:endParaRPr lang="en-US" dirty="0"/>
          </a:p>
        </p:txBody>
      </p:sp>
    </p:spTree>
    <p:extLst>
      <p:ext uri="{BB962C8B-B14F-4D97-AF65-F5344CB8AC3E}">
        <p14:creationId xmlns:p14="http://schemas.microsoft.com/office/powerpoint/2010/main" val="4265801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043110">
            <a:off x="518196" y="341788"/>
            <a:ext cx="8101749" cy="35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16071">
            <a:off x="894492" y="2955912"/>
            <a:ext cx="7286865" cy="448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617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Inversions 2-5-3</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sz="2000" b="1" u="sng" dirty="0">
                <a:solidFill>
                  <a:schemeClr val="tx1"/>
                </a:solidFill>
              </a:rPr>
              <a:t>ART 3</a:t>
            </a:r>
            <a:r>
              <a:rPr lang="en-US" sz="2000" u="sng" dirty="0">
                <a:solidFill>
                  <a:schemeClr val="tx1"/>
                </a:solidFill>
              </a:rPr>
              <a:t>…Braced inversions in a pyramid that do not flip or roll are allowed provided the following conditions are met:</a:t>
            </a:r>
            <a:endParaRPr lang="en-US" sz="2000" dirty="0">
              <a:solidFill>
                <a:schemeClr val="tx1"/>
              </a:solidFill>
            </a:endParaRPr>
          </a:p>
          <a:p>
            <a:pPr marL="457200" lvl="1" indent="0">
              <a:buNone/>
            </a:pPr>
            <a:r>
              <a:rPr lang="en-US" u="sng" dirty="0">
                <a:solidFill>
                  <a:schemeClr val="tx1"/>
                </a:solidFill>
              </a:rPr>
              <a:t>a. The top person does not begin in an extended inverted position.</a:t>
            </a:r>
            <a:endParaRPr lang="en-US" dirty="0">
              <a:solidFill>
                <a:schemeClr val="tx1"/>
              </a:solidFill>
            </a:endParaRPr>
          </a:p>
          <a:p>
            <a:pPr marL="457200" lvl="1" indent="0">
              <a:buNone/>
            </a:pPr>
            <a:r>
              <a:rPr lang="en-US" u="sng" dirty="0">
                <a:solidFill>
                  <a:schemeClr val="tx1"/>
                </a:solidFill>
              </a:rPr>
              <a:t>b. Braced inversions that do not release must follow non-release stunt rule 2-6.</a:t>
            </a:r>
            <a:endParaRPr lang="en-US" dirty="0">
              <a:solidFill>
                <a:schemeClr val="tx1"/>
              </a:solidFill>
            </a:endParaRPr>
          </a:p>
          <a:p>
            <a:pPr marL="457200" lvl="1" indent="0">
              <a:buNone/>
            </a:pPr>
            <a:r>
              <a:rPr lang="en-US" u="sng" dirty="0">
                <a:solidFill>
                  <a:schemeClr val="tx1"/>
                </a:solidFill>
              </a:rPr>
              <a:t>c. Braced inversions that release must follow the release transition rule 2-7-5.</a:t>
            </a:r>
            <a:endParaRPr lang="en-US" dirty="0">
              <a:solidFill>
                <a:schemeClr val="tx1"/>
              </a:solidFill>
            </a:endParaRPr>
          </a:p>
          <a:p>
            <a:endParaRPr lang="en-US" altLang="en-US" dirty="0"/>
          </a:p>
          <a:p>
            <a:endParaRPr lang="en-US" dirty="0"/>
          </a:p>
        </p:txBody>
      </p:sp>
    </p:spTree>
    <p:extLst>
      <p:ext uri="{BB962C8B-B14F-4D97-AF65-F5344CB8AC3E}">
        <p14:creationId xmlns:p14="http://schemas.microsoft.com/office/powerpoint/2010/main" val="3364918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288</TotalTime>
  <Words>2322</Words>
  <Application>Microsoft Office PowerPoint</Application>
  <PresentationFormat>On-screen Show (4:3)</PresentationFormat>
  <Paragraphs>188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Apothecary</vt:lpstr>
      <vt:lpstr>ICCA Rules Review</vt:lpstr>
      <vt:lpstr>ICCA &amp; IHSA follow NFHS Spirit Rules </vt:lpstr>
      <vt:lpstr>Revised definition . . . </vt:lpstr>
      <vt:lpstr>Revised Definitions…</vt:lpstr>
      <vt:lpstr>Rule 2 – General Risk Management</vt:lpstr>
      <vt:lpstr>Inversions  2-5</vt:lpstr>
      <vt:lpstr>Inversions   2-5-2</vt:lpstr>
      <vt:lpstr>PowerPoint Presentation</vt:lpstr>
      <vt:lpstr>Inversions 2-5-3</vt:lpstr>
      <vt:lpstr>2-5-4   Inversions </vt:lpstr>
      <vt:lpstr>PowerPoint Presentation</vt:lpstr>
      <vt:lpstr>PowerPoint Presentation</vt:lpstr>
      <vt:lpstr>BOOK CORRECTION</vt:lpstr>
      <vt:lpstr>Book Correction</vt:lpstr>
      <vt:lpstr>INVERSION</vt:lpstr>
      <vt:lpstr>ILLEGAL INVERSION</vt:lpstr>
      <vt:lpstr>Rule 2-5-6</vt:lpstr>
      <vt:lpstr>Rule 2-5-6</vt:lpstr>
      <vt:lpstr>Rule 2-7-1 &amp; 3</vt:lpstr>
      <vt:lpstr>Rule 2-7-4</vt:lpstr>
      <vt:lpstr>Rule 2-7-5</vt:lpstr>
      <vt:lpstr>PowerPoint Presentation</vt:lpstr>
      <vt:lpstr>Rule 2-8-6 </vt:lpstr>
      <vt:lpstr>Rule 2-10   Tumbling</vt:lpstr>
      <vt:lpstr>Rule 2-11  DROPS</vt:lpstr>
      <vt:lpstr>PowerPoint Presentation</vt:lpstr>
      <vt:lpstr>BOOK CORRECTION</vt:lpstr>
      <vt:lpstr>Situations</vt:lpstr>
      <vt:lpstr>Situations</vt:lpstr>
      <vt:lpstr>Situations</vt:lpstr>
      <vt:lpstr>Situations</vt:lpstr>
      <vt:lpstr>Situations</vt:lpstr>
      <vt:lpstr>Situations</vt:lpstr>
      <vt:lpstr>Situation</vt:lpstr>
      <vt:lpstr>Situation</vt:lpstr>
      <vt:lpstr>Rule Reminders</vt:lpstr>
      <vt:lpstr>2015-16 Season Info</vt:lpstr>
      <vt:lpstr>Jr. High Routine Elements</vt:lpstr>
      <vt:lpstr>FOR ICCA COACHES</vt:lpstr>
      <vt:lpstr>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ICCA Rules</dc:title>
  <dc:creator>MICKII</dc:creator>
  <cp:lastModifiedBy>MICKII</cp:lastModifiedBy>
  <cp:revision>39</cp:revision>
  <dcterms:created xsi:type="dcterms:W3CDTF">2015-10-04T20:25:24Z</dcterms:created>
  <dcterms:modified xsi:type="dcterms:W3CDTF">2015-10-05T15:05:39Z</dcterms:modified>
</cp:coreProperties>
</file>